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8" r:id="rId2"/>
  </p:sldMasterIdLst>
  <p:sldIdLst>
    <p:sldId id="257" r:id="rId3"/>
    <p:sldId id="281" r:id="rId4"/>
    <p:sldId id="256" r:id="rId5"/>
    <p:sldId id="266" r:id="rId6"/>
    <p:sldId id="267" r:id="rId7"/>
    <p:sldId id="282" r:id="rId8"/>
    <p:sldId id="258" r:id="rId9"/>
    <p:sldId id="259" r:id="rId10"/>
    <p:sldId id="260" r:id="rId11"/>
    <p:sldId id="261" r:id="rId12"/>
    <p:sldId id="262" r:id="rId13"/>
    <p:sldId id="263" r:id="rId14"/>
    <p:sldId id="264" r:id="rId15"/>
    <p:sldId id="265" r:id="rId16"/>
    <p:sldId id="268" r:id="rId17"/>
    <p:sldId id="283" r:id="rId18"/>
    <p:sldId id="271" r:id="rId19"/>
    <p:sldId id="272" r:id="rId20"/>
    <p:sldId id="273" r:id="rId21"/>
    <p:sldId id="286" r:id="rId22"/>
    <p:sldId id="287" r:id="rId23"/>
    <p:sldId id="284" r:id="rId24"/>
    <p:sldId id="274" r:id="rId25"/>
    <p:sldId id="275" r:id="rId26"/>
    <p:sldId id="276" r:id="rId27"/>
    <p:sldId id="277" r:id="rId28"/>
    <p:sldId id="278" r:id="rId29"/>
    <p:sldId id="279" r:id="rId30"/>
    <p:sldId id="285" r:id="rId31"/>
    <p:sldId id="280" r:id="rId3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01" autoAdjust="0"/>
    <p:restoredTop sz="94660"/>
  </p:normalViewPr>
  <p:slideViewPr>
    <p:cSldViewPr snapToGrid="0">
      <p:cViewPr varScale="1">
        <p:scale>
          <a:sx n="67" d="100"/>
          <a:sy n="67" d="100"/>
        </p:scale>
        <p:origin x="48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A93CC7-E337-6BAF-CB32-7AAAC32981C0}"/>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3EF1704-A534-F9F3-A8DC-1BAD5A823B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C4AC6EE-65CE-C3C3-FD1B-76A252992526}"/>
              </a:ext>
            </a:extLst>
          </p:cNvPr>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フッター プレースホルダー 4">
            <a:extLst>
              <a:ext uri="{FF2B5EF4-FFF2-40B4-BE49-F238E27FC236}">
                <a16:creationId xmlns:a16="http://schemas.microsoft.com/office/drawing/2014/main" id="{E35F6D6C-5633-DEC2-AA3F-B51506238B1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0AA882D-AF4D-17EF-7EDF-C5F74A4B8177}"/>
              </a:ext>
            </a:extLst>
          </p:cNvPr>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1119872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77EFE3-1F59-03BC-A351-BBCB57037A0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170DA50-EB4E-14E1-0545-BB4E7468BB5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71EB876-D0C3-1263-0755-AF1A6D508780}"/>
              </a:ext>
            </a:extLst>
          </p:cNvPr>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フッター プレースホルダー 4">
            <a:extLst>
              <a:ext uri="{FF2B5EF4-FFF2-40B4-BE49-F238E27FC236}">
                <a16:creationId xmlns:a16="http://schemas.microsoft.com/office/drawing/2014/main" id="{F5971588-71D7-F5B1-BF87-BD0941459EF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662C964-538A-1A08-76DE-44A6541F4075}"/>
              </a:ext>
            </a:extLst>
          </p:cNvPr>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481375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F3F3ACB-0E34-0E42-A11C-379162BFDD3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31EC631-2FF6-4A10-8B89-2FE3D98F32F5}"/>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2BE60CE-B7F5-E584-D69B-B29441827382}"/>
              </a:ext>
            </a:extLst>
          </p:cNvPr>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フッター プレースホルダー 4">
            <a:extLst>
              <a:ext uri="{FF2B5EF4-FFF2-40B4-BE49-F238E27FC236}">
                <a16:creationId xmlns:a16="http://schemas.microsoft.com/office/drawing/2014/main" id="{7C542724-4A41-77C0-91CE-0C1BA440E91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E4BFCF5-DE32-00DF-7439-DBFFDDB03D90}"/>
              </a:ext>
            </a:extLst>
          </p:cNvPr>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1497474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3198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41698704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2885957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4235063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29694780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2983482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956168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2168914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9962F3-438D-4A0D-F185-F1C14C46493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480DDFF-E1B7-8AAC-4300-7A1349CEFA6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F553362-CA6F-12AC-C0AD-F3F46F57FF37}"/>
              </a:ext>
            </a:extLst>
          </p:cNvPr>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フッター プレースホルダー 4">
            <a:extLst>
              <a:ext uri="{FF2B5EF4-FFF2-40B4-BE49-F238E27FC236}">
                <a16:creationId xmlns:a16="http://schemas.microsoft.com/office/drawing/2014/main" id="{51470DE3-DE79-DB5F-A956-CFC3CB55187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0B6B6A9-AADC-B43C-CA7C-38F0E2E7A70C}"/>
              </a:ext>
            </a:extLst>
          </p:cNvPr>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18478381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ja-JP" altLang="en-US"/>
              <a:t>マスター タイトルの書式設定</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1990455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459774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31242071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77791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15988961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896831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ja-JP" altLang="en-US"/>
              <a:t>マスター タイトルの書式設定</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25027515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30980453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2424818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2D5F38-7239-2040-817D-61F26E381E14}"/>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3127A83-27E5-1F8B-4C73-6664E11E12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8C0A02C-097B-7FB5-1962-BB6AE00DD8C7}"/>
              </a:ext>
            </a:extLst>
          </p:cNvPr>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5" name="フッター プレースホルダー 4">
            <a:extLst>
              <a:ext uri="{FF2B5EF4-FFF2-40B4-BE49-F238E27FC236}">
                <a16:creationId xmlns:a16="http://schemas.microsoft.com/office/drawing/2014/main" id="{FFFAF91D-226E-06BB-6426-58141FF8936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BA95155-A702-37BC-85EC-3A7CBC1D05EA}"/>
              </a:ext>
            </a:extLst>
          </p:cNvPr>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4066567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E31649-F286-EC4B-5CD6-7E405AEE50D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CBF17D0-05FE-7130-974E-3BD1C7F6D69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9748D96-488E-4B7F-A045-561C2883BAB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9E707C5-429C-A1C4-8725-24A320562E88}"/>
              </a:ext>
            </a:extLst>
          </p:cNvPr>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6" name="フッター プレースホルダー 5">
            <a:extLst>
              <a:ext uri="{FF2B5EF4-FFF2-40B4-BE49-F238E27FC236}">
                <a16:creationId xmlns:a16="http://schemas.microsoft.com/office/drawing/2014/main" id="{2881CAE3-F9AA-5A2C-E245-EEEF0F4E1A6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D67D606-1FFD-A15C-B5E3-8998818979A4}"/>
              </a:ext>
            </a:extLst>
          </p:cNvPr>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1385944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DEDC1E-70D9-964E-95C9-D326A0E2CD67}"/>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E44AB0C-C2C9-3706-8586-9BF5F323E1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555F53F-9C51-6CDE-5A8D-DBA82E41BF6D}"/>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FB8E735-7D3E-A831-4BB0-3C1387557F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47BCD36-A94A-828F-D77C-9258136A2641}"/>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315022C-301A-D2EC-9AFD-8676353758D7}"/>
              </a:ext>
            </a:extLst>
          </p:cNvPr>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8" name="フッター プレースホルダー 7">
            <a:extLst>
              <a:ext uri="{FF2B5EF4-FFF2-40B4-BE49-F238E27FC236}">
                <a16:creationId xmlns:a16="http://schemas.microsoft.com/office/drawing/2014/main" id="{A49DDE2C-30DE-749F-8C46-00BA9C2BD69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196C3F8-F754-7F5D-5CAB-8B80B3EF253B}"/>
              </a:ext>
            </a:extLst>
          </p:cNvPr>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2400870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7D6780-2F42-3BB4-2201-6D26BFCA5FA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8B4E8A6-A89C-E1D7-51F5-5EBDE200B44B}"/>
              </a:ext>
            </a:extLst>
          </p:cNvPr>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4" name="フッター プレースホルダー 3">
            <a:extLst>
              <a:ext uri="{FF2B5EF4-FFF2-40B4-BE49-F238E27FC236}">
                <a16:creationId xmlns:a16="http://schemas.microsoft.com/office/drawing/2014/main" id="{4755AFEF-FCF9-E334-F138-1D10D65D7D48}"/>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04B6CD6-9895-B73D-5EBC-86314AD5AB4E}"/>
              </a:ext>
            </a:extLst>
          </p:cNvPr>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2127643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19D2D36-0368-4522-AD9B-49E5BCBB700D}"/>
              </a:ext>
            </a:extLst>
          </p:cNvPr>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3" name="フッター プレースホルダー 2">
            <a:extLst>
              <a:ext uri="{FF2B5EF4-FFF2-40B4-BE49-F238E27FC236}">
                <a16:creationId xmlns:a16="http://schemas.microsoft.com/office/drawing/2014/main" id="{9B1A477B-9292-87D5-F7FE-6CFB3C4D2AD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2A67217-A6E5-721C-6B81-F69A2FF18234}"/>
              </a:ext>
            </a:extLst>
          </p:cNvPr>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1497127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D4ED9D-9170-54D8-7EB7-AD3DFE700A0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D685441-7DEE-0AA1-9EBF-0CDCE84DE6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CA8176A-9BBE-CA78-FB3D-08E3813D09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C41C9E0-52FB-1BA7-D6C6-245AFCA85C48}"/>
              </a:ext>
            </a:extLst>
          </p:cNvPr>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6" name="フッター プレースホルダー 5">
            <a:extLst>
              <a:ext uri="{FF2B5EF4-FFF2-40B4-BE49-F238E27FC236}">
                <a16:creationId xmlns:a16="http://schemas.microsoft.com/office/drawing/2014/main" id="{739D61C5-BA0F-CEE7-7653-3EA37E30E21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7283901-57D6-A7BD-2C78-66890A7CB2BA}"/>
              </a:ext>
            </a:extLst>
          </p:cNvPr>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3454988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B1E8A3-BACC-A66C-2E09-EFCA56A3EDD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25D3EDB-7F34-4D51-B82E-ADFE7F85E8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FC67D06-DA11-0E42-625F-3EE984957A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19B5A3C-AA75-3E33-DEF8-0CC17327CA1E}"/>
              </a:ext>
            </a:extLst>
          </p:cNvPr>
          <p:cNvSpPr>
            <a:spLocks noGrp="1"/>
          </p:cNvSpPr>
          <p:nvPr>
            <p:ph type="dt" sz="half" idx="10"/>
          </p:nvPr>
        </p:nvSpPr>
        <p:spPr/>
        <p:txBody>
          <a:bodyPr/>
          <a:lstStyle/>
          <a:p>
            <a:fld id="{FBE33862-0755-4E22-A314-6D39FFF5AC53}" type="datetimeFigureOut">
              <a:rPr kumimoji="1" lang="ja-JP" altLang="en-US" smtClean="0"/>
              <a:t>2022/6/23</a:t>
            </a:fld>
            <a:endParaRPr kumimoji="1" lang="ja-JP" altLang="en-US"/>
          </a:p>
        </p:txBody>
      </p:sp>
      <p:sp>
        <p:nvSpPr>
          <p:cNvPr id="6" name="フッター プレースホルダー 5">
            <a:extLst>
              <a:ext uri="{FF2B5EF4-FFF2-40B4-BE49-F238E27FC236}">
                <a16:creationId xmlns:a16="http://schemas.microsoft.com/office/drawing/2014/main" id="{DBA1DB91-3713-E002-B66E-6E638B07B6A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2C0D1D0-7E71-B063-325D-25DD0E91BEA2}"/>
              </a:ext>
            </a:extLst>
          </p:cNvPr>
          <p:cNvSpPr>
            <a:spLocks noGrp="1"/>
          </p:cNvSpPr>
          <p:nvPr>
            <p:ph type="sldNum" sz="quarter" idx="12"/>
          </p:nvPr>
        </p:nvSpPr>
        <p:spPr/>
        <p:txBody>
          <a:body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429353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EB349D47-54D7-77BC-05CE-53A22DF0DC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EA53DE6-218E-80FF-DF7F-98FE077025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65FB989-E67F-E4BF-6915-D6CDD6D710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E33862-0755-4E22-A314-6D39FFF5AC53}" type="datetimeFigureOut">
              <a:rPr kumimoji="1" lang="ja-JP" altLang="en-US" smtClean="0"/>
              <a:t>2022/6/23</a:t>
            </a:fld>
            <a:endParaRPr kumimoji="1" lang="ja-JP" altLang="en-US"/>
          </a:p>
        </p:txBody>
      </p:sp>
      <p:sp>
        <p:nvSpPr>
          <p:cNvPr id="5" name="フッター プレースホルダー 4">
            <a:extLst>
              <a:ext uri="{FF2B5EF4-FFF2-40B4-BE49-F238E27FC236}">
                <a16:creationId xmlns:a16="http://schemas.microsoft.com/office/drawing/2014/main" id="{89DBDA0A-B379-FC4A-60DA-821A742FD7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E90F6AC-EB60-706A-1050-0210544341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2185859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BE33862-0755-4E22-A314-6D39FFF5AC53}" type="datetimeFigureOut">
              <a:rPr kumimoji="1" lang="ja-JP" altLang="en-US" smtClean="0"/>
              <a:t>2022/6/23</a:t>
            </a:fld>
            <a:endParaRPr kumimoji="1" lang="ja-JP" alt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kumimoji="1" lang="ja-JP" alt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96B4862-3AB4-4FD9-9640-19300D5E7A97}" type="slidenum">
              <a:rPr kumimoji="1" lang="ja-JP" altLang="en-US" smtClean="0"/>
              <a:t>‹#›</a:t>
            </a:fld>
            <a:endParaRPr kumimoji="1" lang="ja-JP" altLang="en-US"/>
          </a:p>
        </p:txBody>
      </p:sp>
    </p:spTree>
    <p:extLst>
      <p:ext uri="{BB962C8B-B14F-4D97-AF65-F5344CB8AC3E}">
        <p14:creationId xmlns:p14="http://schemas.microsoft.com/office/powerpoint/2010/main" val="12438219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kumimoji="1" sz="3600" kern="1200" cap="all">
          <a:ln w="3175" cmpd="sng">
            <a:noFill/>
          </a:ln>
          <a:solidFill>
            <a:schemeClr val="tx1"/>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ntrs.nasa.gov/search.jsp?R=19930091638" TargetMode="External"/><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7.xml"/><Relationship Id="rId1" Type="http://schemas.openxmlformats.org/officeDocument/2006/relationships/video" Target="https://www.youtube.com/embed/w1Q6-NJPpkk?feature=oembed"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video" Target="https://www.youtube.com/embed/UqBmdZ-BNig?feature=oembed"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F3E9EC-A9F8-EB6D-18C9-ABF4589FA77F}"/>
              </a:ext>
            </a:extLst>
          </p:cNvPr>
          <p:cNvSpPr>
            <a:spLocks noGrp="1"/>
          </p:cNvSpPr>
          <p:nvPr>
            <p:ph type="ctrTitle"/>
          </p:nvPr>
        </p:nvSpPr>
        <p:spPr>
          <a:xfrm>
            <a:off x="6671735" y="1092825"/>
            <a:ext cx="3324829" cy="1054630"/>
          </a:xfrm>
        </p:spPr>
        <p:txBody>
          <a:bodyPr>
            <a:normAutofit/>
          </a:bodyPr>
          <a:lstStyle/>
          <a:p>
            <a:r>
              <a:rPr kumimoji="1" lang="ja-JP" altLang="en-US" dirty="0">
                <a:latin typeface="游ゴシック" panose="020B0400000000000000" pitchFamily="50" charset="-128"/>
                <a:ea typeface="游ゴシック" panose="020B0400000000000000" pitchFamily="50" charset="-128"/>
              </a:rPr>
              <a:t>航空部学科</a:t>
            </a:r>
          </a:p>
        </p:txBody>
      </p:sp>
      <p:pic>
        <p:nvPicPr>
          <p:cNvPr id="5" name="図 4">
            <a:extLst>
              <a:ext uri="{FF2B5EF4-FFF2-40B4-BE49-F238E27FC236}">
                <a16:creationId xmlns:a16="http://schemas.microsoft.com/office/drawing/2014/main" id="{961BD149-098D-2CB4-304F-2ED291A7B2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20267" cy="6858000"/>
          </a:xfrm>
          <a:prstGeom prst="rect">
            <a:avLst/>
          </a:prstGeom>
        </p:spPr>
      </p:pic>
      <p:sp>
        <p:nvSpPr>
          <p:cNvPr id="8" name="タイトル 1">
            <a:extLst>
              <a:ext uri="{FF2B5EF4-FFF2-40B4-BE49-F238E27FC236}">
                <a16:creationId xmlns:a16="http://schemas.microsoft.com/office/drawing/2014/main" id="{9ADF774B-D191-EB29-4C6D-37B27E926DA2}"/>
              </a:ext>
            </a:extLst>
          </p:cNvPr>
          <p:cNvSpPr txBox="1">
            <a:spLocks/>
          </p:cNvSpPr>
          <p:nvPr/>
        </p:nvSpPr>
        <p:spPr>
          <a:xfrm>
            <a:off x="9795164" y="5765174"/>
            <a:ext cx="2057778" cy="527315"/>
          </a:xfrm>
          <a:prstGeom prst="rect">
            <a:avLst/>
          </a:prstGeom>
          <a:effectLst/>
        </p:spPr>
        <p:txBody>
          <a:bodyPr vert="horz" lIns="91440" tIns="45720" rIns="91440" bIns="45720" rtlCol="0" anchor="b">
            <a:normAutofit fontScale="85000" lnSpcReduction="10000"/>
          </a:bodyPr>
          <a:lstStyle>
            <a:lvl1pPr algn="l" defTabSz="457200" rtl="0" eaLnBrk="1" latinLnBrk="0" hangingPunct="1">
              <a:spcBef>
                <a:spcPct val="0"/>
              </a:spcBef>
              <a:buNone/>
              <a:defRPr kumimoji="1" sz="4800" kern="1200" cap="all">
                <a:ln w="3175" cmpd="sng">
                  <a:noFill/>
                </a:ln>
                <a:solidFill>
                  <a:schemeClr val="tx1"/>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r>
              <a:rPr lang="ja-JP" altLang="en-US" sz="3200" dirty="0">
                <a:latin typeface="游ゴシック" panose="020B0400000000000000" pitchFamily="50" charset="-128"/>
                <a:ea typeface="游ゴシック" panose="020B0400000000000000" pitchFamily="50" charset="-128"/>
              </a:rPr>
              <a:t>飛行原理編</a:t>
            </a:r>
          </a:p>
        </p:txBody>
      </p:sp>
    </p:spTree>
    <p:extLst>
      <p:ext uri="{BB962C8B-B14F-4D97-AF65-F5344CB8AC3E}">
        <p14:creationId xmlns:p14="http://schemas.microsoft.com/office/powerpoint/2010/main" val="1300631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80C7CEC-A386-B89A-BDC4-0108BD31086A}"/>
              </a:ext>
            </a:extLst>
          </p:cNvPr>
          <p:cNvSpPr txBox="1"/>
          <p:nvPr/>
        </p:nvSpPr>
        <p:spPr>
          <a:xfrm>
            <a:off x="3488022" y="199319"/>
            <a:ext cx="5215954" cy="584775"/>
          </a:xfrm>
          <a:prstGeom prst="rect">
            <a:avLst/>
          </a:prstGeom>
          <a:noFill/>
        </p:spPr>
        <p:txBody>
          <a:bodyPr wrap="square" rtlCol="0">
            <a:spAutoFit/>
          </a:bodyPr>
          <a:lstStyle/>
          <a:p>
            <a:pPr algn="ctr"/>
            <a:r>
              <a:rPr kumimoji="1" lang="ja-JP" altLang="en-US" sz="3200" b="1" dirty="0">
                <a:latin typeface="Meiryo UI" panose="020B0604030504040204" pitchFamily="50" charset="-128"/>
                <a:ea typeface="Meiryo UI" panose="020B0604030504040204" pitchFamily="50" charset="-128"/>
              </a:rPr>
              <a:t>揚力の発生原理</a:t>
            </a:r>
            <a:endParaRPr kumimoji="1" lang="en-US" altLang="ja-JP" sz="3200" b="1"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7EAAEDE-D9D4-7ADD-7682-A4C0F55C6D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72386" y="784094"/>
            <a:ext cx="8447225" cy="3926640"/>
          </a:xfrm>
          <a:prstGeom prst="rect">
            <a:avLst/>
          </a:prstGeom>
        </p:spPr>
      </p:pic>
      <p:sp>
        <p:nvSpPr>
          <p:cNvPr id="6" name="テキスト ボックス 5">
            <a:extLst>
              <a:ext uri="{FF2B5EF4-FFF2-40B4-BE49-F238E27FC236}">
                <a16:creationId xmlns:a16="http://schemas.microsoft.com/office/drawing/2014/main" id="{9E1F207B-86AF-6573-907F-EFC6CC38C555}"/>
              </a:ext>
            </a:extLst>
          </p:cNvPr>
          <p:cNvSpPr txBox="1"/>
          <p:nvPr/>
        </p:nvSpPr>
        <p:spPr>
          <a:xfrm>
            <a:off x="1119662" y="4611231"/>
            <a:ext cx="9952671" cy="2246769"/>
          </a:xfrm>
          <a:prstGeom prst="rect">
            <a:avLst/>
          </a:prstGeom>
          <a:noFill/>
        </p:spPr>
        <p:txBody>
          <a:bodyPr wrap="square" rtlCol="0">
            <a:spAutoFit/>
          </a:bodyPr>
          <a:lstStyle/>
          <a:p>
            <a:pPr algn="ctr"/>
            <a:r>
              <a:rPr lang="ja-JP" altLang="en-US" sz="2800" b="0" i="0" dirty="0">
                <a:solidFill>
                  <a:srgbClr val="3E3E3E"/>
                </a:solidFill>
                <a:effectLst/>
                <a:latin typeface="Meiryo UI" panose="020B0604030504040204" pitchFamily="50" charset="-128"/>
                <a:ea typeface="Meiryo UI" panose="020B0604030504040204" pitchFamily="50" charset="-128"/>
              </a:rPr>
              <a:t>空気の粒子は</a:t>
            </a:r>
            <a:r>
              <a:rPr lang="ja-JP" altLang="en-US" sz="2800" b="1" i="0" dirty="0">
                <a:solidFill>
                  <a:srgbClr val="3E3E3E"/>
                </a:solidFill>
                <a:effectLst/>
                <a:latin typeface="Meiryo UI" panose="020B0604030504040204" pitchFamily="50" charset="-128"/>
                <a:ea typeface="Meiryo UI" panose="020B0604030504040204" pitchFamily="50" charset="-128"/>
              </a:rPr>
              <a:t>力を受けなければ真っ直ぐに進む</a:t>
            </a:r>
            <a:r>
              <a:rPr lang="ja-JP" altLang="en-US" sz="2800" b="0" i="0" dirty="0">
                <a:solidFill>
                  <a:srgbClr val="3E3E3E"/>
                </a:solidFill>
                <a:effectLst/>
                <a:latin typeface="Meiryo UI" panose="020B0604030504040204" pitchFamily="50" charset="-128"/>
                <a:ea typeface="Meiryo UI" panose="020B0604030504040204" pitchFamily="50" charset="-128"/>
              </a:rPr>
              <a:t>。</a:t>
            </a:r>
            <a:endParaRPr lang="en-US" altLang="ja-JP" sz="2800" b="0" i="0" dirty="0">
              <a:solidFill>
                <a:srgbClr val="3E3E3E"/>
              </a:solidFill>
              <a:effectLst/>
              <a:latin typeface="Meiryo UI" panose="020B0604030504040204" pitchFamily="50" charset="-128"/>
              <a:ea typeface="Meiryo UI" panose="020B0604030504040204" pitchFamily="50" charset="-128"/>
            </a:endParaRPr>
          </a:p>
          <a:p>
            <a:pPr algn="ctr"/>
            <a:r>
              <a:rPr lang="ja-JP" altLang="en-US" sz="2800" b="0" i="0" dirty="0">
                <a:solidFill>
                  <a:srgbClr val="3E3E3E"/>
                </a:solidFill>
                <a:effectLst/>
                <a:latin typeface="Meiryo UI" panose="020B0604030504040204" pitchFamily="50" charset="-128"/>
                <a:ea typeface="Meiryo UI" panose="020B0604030504040204" pitchFamily="50" charset="-128"/>
              </a:rPr>
              <a:t>流線に沿って流れるには向心力を受けなければならない。</a:t>
            </a:r>
            <a:endParaRPr lang="en-US" altLang="ja-JP" sz="2800" b="0" i="0" dirty="0">
              <a:solidFill>
                <a:srgbClr val="3E3E3E"/>
              </a:solidFill>
              <a:effectLst/>
              <a:latin typeface="Meiryo UI" panose="020B0604030504040204" pitchFamily="50" charset="-128"/>
              <a:ea typeface="Meiryo UI" panose="020B0604030504040204" pitchFamily="50" charset="-128"/>
            </a:endParaRPr>
          </a:p>
          <a:p>
            <a:pPr algn="ctr"/>
            <a:endParaRPr kumimoji="1" lang="en-US" altLang="ja-JP" sz="2800" dirty="0">
              <a:solidFill>
                <a:srgbClr val="3E3E3E"/>
              </a:solidFill>
              <a:latin typeface="Meiryo UI" panose="020B0604030504040204" pitchFamily="50" charset="-128"/>
              <a:ea typeface="Meiryo UI" panose="020B0604030504040204" pitchFamily="50" charset="-128"/>
            </a:endParaRPr>
          </a:p>
          <a:p>
            <a:pPr algn="ctr"/>
            <a:r>
              <a:rPr lang="ja-JP" altLang="en-US" sz="2800" b="0" i="0" dirty="0">
                <a:solidFill>
                  <a:srgbClr val="3E3E3E"/>
                </a:solidFill>
                <a:effectLst/>
                <a:latin typeface="Meiryo UI" panose="020B0604030504040204" pitchFamily="50" charset="-128"/>
                <a:ea typeface="Meiryo UI" panose="020B0604030504040204" pitchFamily="50" charset="-128"/>
              </a:rPr>
              <a:t>流れが曲がると</a:t>
            </a:r>
            <a:r>
              <a:rPr lang="ja-JP" altLang="en-US" sz="2800" b="1" i="0" dirty="0">
                <a:solidFill>
                  <a:srgbClr val="3E3E3E"/>
                </a:solidFill>
                <a:effectLst/>
                <a:latin typeface="Meiryo UI" panose="020B0604030504040204" pitchFamily="50" charset="-128"/>
                <a:ea typeface="Meiryo UI" panose="020B0604030504040204" pitchFamily="50" charset="-128"/>
              </a:rPr>
              <a:t>曲がった流線の内側と外側に圧力差が発生</a:t>
            </a:r>
            <a:endParaRPr lang="en-US" altLang="ja-JP" sz="2800" b="1" i="0" dirty="0">
              <a:solidFill>
                <a:srgbClr val="3E3E3E"/>
              </a:solidFill>
              <a:effectLst/>
              <a:latin typeface="Meiryo UI" panose="020B0604030504040204" pitchFamily="50" charset="-128"/>
              <a:ea typeface="Meiryo UI" panose="020B0604030504040204" pitchFamily="50" charset="-128"/>
            </a:endParaRPr>
          </a:p>
          <a:p>
            <a:pPr algn="ctr"/>
            <a:r>
              <a:rPr lang="ja-JP" altLang="en-US" sz="2800" b="0" i="0" dirty="0">
                <a:solidFill>
                  <a:srgbClr val="3E3E3E"/>
                </a:solidFill>
                <a:effectLst/>
                <a:latin typeface="Meiryo UI" panose="020B0604030504040204" pitchFamily="50" charset="-128"/>
                <a:ea typeface="Meiryo UI" panose="020B0604030504040204" pitchFamily="50" charset="-128"/>
              </a:rPr>
              <a:t>し向心力が働く。</a:t>
            </a:r>
            <a:endParaRPr kumimoji="1" lang="ja-JP" altLang="en-US" sz="2800" dirty="0">
              <a:solidFill>
                <a:srgbClr val="0070C0"/>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81939F95-DC83-8DBB-123E-1A2AFC93A754}"/>
              </a:ext>
            </a:extLst>
          </p:cNvPr>
          <p:cNvSpPr txBox="1"/>
          <p:nvPr/>
        </p:nvSpPr>
        <p:spPr>
          <a:xfrm>
            <a:off x="6095999" y="907204"/>
            <a:ext cx="5736053" cy="461665"/>
          </a:xfrm>
          <a:prstGeom prst="rect">
            <a:avLst/>
          </a:prstGeom>
          <a:noFill/>
        </p:spPr>
        <p:txBody>
          <a:bodyPr wrap="square" rtlCol="0">
            <a:spAutoFit/>
          </a:bodyPr>
          <a:lstStyle/>
          <a:p>
            <a:pPr algn="ctr"/>
            <a:r>
              <a:rPr lang="ja-JP" altLang="en-US" sz="2400" b="1" i="0" dirty="0">
                <a:solidFill>
                  <a:srgbClr val="3E3E3E"/>
                </a:solidFill>
                <a:effectLst/>
                <a:latin typeface="Helvetica" panose="020B0604020202020204" pitchFamily="34" charset="0"/>
              </a:rPr>
              <a:t>空気の流れを曲げたときの流れの様子</a:t>
            </a:r>
          </a:p>
        </p:txBody>
      </p:sp>
      <p:sp>
        <p:nvSpPr>
          <p:cNvPr id="8" name="正方形/長方形 7">
            <a:extLst>
              <a:ext uri="{FF2B5EF4-FFF2-40B4-BE49-F238E27FC236}">
                <a16:creationId xmlns:a16="http://schemas.microsoft.com/office/drawing/2014/main" id="{85B8FD1F-EC94-309A-2B34-0F5A28549284}"/>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14793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80C7CEC-A386-B89A-BDC4-0108BD31086A}"/>
              </a:ext>
            </a:extLst>
          </p:cNvPr>
          <p:cNvSpPr txBox="1"/>
          <p:nvPr/>
        </p:nvSpPr>
        <p:spPr>
          <a:xfrm>
            <a:off x="3488022" y="199319"/>
            <a:ext cx="5215954" cy="584775"/>
          </a:xfrm>
          <a:prstGeom prst="rect">
            <a:avLst/>
          </a:prstGeom>
          <a:noFill/>
        </p:spPr>
        <p:txBody>
          <a:bodyPr wrap="square" rtlCol="0">
            <a:spAutoFit/>
          </a:bodyPr>
          <a:lstStyle/>
          <a:p>
            <a:pPr algn="ctr"/>
            <a:r>
              <a:rPr kumimoji="1" lang="ja-JP" altLang="en-US" sz="3200" b="1" dirty="0">
                <a:latin typeface="Meiryo UI" panose="020B0604030504040204" pitchFamily="50" charset="-128"/>
                <a:ea typeface="Meiryo UI" panose="020B0604030504040204" pitchFamily="50" charset="-128"/>
              </a:rPr>
              <a:t>揚力の発生原理</a:t>
            </a:r>
            <a:endParaRPr kumimoji="1" lang="en-US" altLang="ja-JP" sz="3200" b="1"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7EAAEDE-D9D4-7ADD-7682-A4C0F55C6D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3369" y="754043"/>
            <a:ext cx="7019755" cy="5904638"/>
          </a:xfrm>
          <a:prstGeom prst="rect">
            <a:avLst/>
          </a:prstGeom>
        </p:spPr>
      </p:pic>
      <p:sp>
        <p:nvSpPr>
          <p:cNvPr id="8" name="テキスト ボックス 7">
            <a:extLst>
              <a:ext uri="{FF2B5EF4-FFF2-40B4-BE49-F238E27FC236}">
                <a16:creationId xmlns:a16="http://schemas.microsoft.com/office/drawing/2014/main" id="{FFBD0EB3-2F79-C475-9CA5-A0C9D4DFC452}"/>
              </a:ext>
            </a:extLst>
          </p:cNvPr>
          <p:cNvSpPr txBox="1"/>
          <p:nvPr/>
        </p:nvSpPr>
        <p:spPr>
          <a:xfrm>
            <a:off x="7051729" y="1936647"/>
            <a:ext cx="4816902" cy="3539430"/>
          </a:xfrm>
          <a:prstGeom prst="rect">
            <a:avLst/>
          </a:prstGeom>
          <a:noFill/>
          <a:ln w="76200">
            <a:solidFill>
              <a:srgbClr val="0070C0"/>
            </a:solidFill>
          </a:ln>
        </p:spPr>
        <p:txBody>
          <a:bodyPr wrap="square" rtlCol="0">
            <a:spAutoFit/>
          </a:bodyPr>
          <a:lstStyle/>
          <a:p>
            <a:pPr algn="ctr"/>
            <a:r>
              <a:rPr lang="ja-JP" altLang="en-US" sz="2800" b="1" i="0" dirty="0">
                <a:solidFill>
                  <a:srgbClr val="3E3E3E"/>
                </a:solidFill>
                <a:effectLst/>
                <a:latin typeface="Helvetica" panose="020B0604020202020204" pitchFamily="34" charset="0"/>
              </a:rPr>
              <a:t>ポイント</a:t>
            </a:r>
            <a:endParaRPr lang="ja-JP" altLang="en-US" sz="2800" b="0" i="0" dirty="0">
              <a:solidFill>
                <a:srgbClr val="3E3E3E"/>
              </a:solidFill>
              <a:effectLst/>
              <a:latin typeface="Helvetica" panose="020B0604020202020204" pitchFamily="34" charset="0"/>
            </a:endParaRPr>
          </a:p>
          <a:p>
            <a:pPr algn="l"/>
            <a:endParaRPr lang="en-US" altLang="ja-JP" sz="2800" b="0" i="0" dirty="0">
              <a:solidFill>
                <a:srgbClr val="3E3E3E"/>
              </a:solidFill>
              <a:effectLst/>
              <a:latin typeface="inherit"/>
            </a:endParaRPr>
          </a:p>
          <a:p>
            <a:pPr algn="l"/>
            <a:r>
              <a:rPr lang="en-US" altLang="ja-JP" sz="2800" b="0" i="0" dirty="0">
                <a:solidFill>
                  <a:srgbClr val="3E3E3E"/>
                </a:solidFill>
                <a:effectLst/>
                <a:latin typeface="inherit"/>
              </a:rPr>
              <a:t>1.</a:t>
            </a:r>
            <a:r>
              <a:rPr lang="ja-JP" altLang="en-US" sz="2800" b="0" i="0" dirty="0">
                <a:solidFill>
                  <a:srgbClr val="3E3E3E"/>
                </a:solidFill>
                <a:effectLst/>
                <a:latin typeface="inherit"/>
              </a:rPr>
              <a:t>曲がった流線の内側圧力　</a:t>
            </a:r>
            <a:endParaRPr lang="en-US" altLang="ja-JP" sz="2800" b="0" i="0" dirty="0">
              <a:solidFill>
                <a:srgbClr val="3E3E3E"/>
              </a:solidFill>
              <a:effectLst/>
              <a:latin typeface="inherit"/>
            </a:endParaRPr>
          </a:p>
          <a:p>
            <a:pPr algn="l"/>
            <a:r>
              <a:rPr lang="ja-JP" altLang="en-US" sz="2800" b="0" i="0" dirty="0">
                <a:solidFill>
                  <a:srgbClr val="3E3E3E"/>
                </a:solidFill>
                <a:effectLst/>
                <a:latin typeface="inherit"/>
              </a:rPr>
              <a:t>　が</a:t>
            </a:r>
            <a:r>
              <a:rPr lang="ja-JP" altLang="en-US" sz="2800" b="1" i="0" dirty="0">
                <a:solidFill>
                  <a:srgbClr val="0000FF"/>
                </a:solidFill>
                <a:effectLst/>
                <a:latin typeface="inherit"/>
              </a:rPr>
              <a:t>低い</a:t>
            </a:r>
            <a:endParaRPr lang="ja-JP" altLang="en-US" sz="2800" b="0" i="0" dirty="0">
              <a:solidFill>
                <a:srgbClr val="3E3E3E"/>
              </a:solidFill>
              <a:effectLst/>
              <a:latin typeface="Helvetica" panose="020B0604020202020204" pitchFamily="34" charset="0"/>
            </a:endParaRPr>
          </a:p>
          <a:p>
            <a:pPr algn="l"/>
            <a:endParaRPr lang="en-US" altLang="ja-JP" sz="2800" dirty="0">
              <a:solidFill>
                <a:srgbClr val="3E3E3E"/>
              </a:solidFill>
              <a:latin typeface="inherit"/>
            </a:endParaRPr>
          </a:p>
          <a:p>
            <a:pPr algn="l"/>
            <a:r>
              <a:rPr lang="en-US" altLang="ja-JP" sz="2800" dirty="0">
                <a:solidFill>
                  <a:srgbClr val="3E3E3E"/>
                </a:solidFill>
                <a:latin typeface="inherit"/>
              </a:rPr>
              <a:t>2.</a:t>
            </a:r>
            <a:r>
              <a:rPr lang="ja-JP" altLang="en-US" sz="2800" b="0" i="0" dirty="0">
                <a:solidFill>
                  <a:srgbClr val="3E3E3E"/>
                </a:solidFill>
                <a:effectLst/>
                <a:latin typeface="inherit"/>
              </a:rPr>
              <a:t>曲がった流線の外側は圧力  </a:t>
            </a:r>
            <a:r>
              <a:rPr lang="ja-JP" altLang="en-US" sz="2800" dirty="0">
                <a:solidFill>
                  <a:srgbClr val="3E3E3E"/>
                </a:solidFill>
                <a:latin typeface="inherit"/>
              </a:rPr>
              <a:t>　　　　</a:t>
            </a:r>
            <a:endParaRPr lang="en-US" altLang="ja-JP" sz="2800" dirty="0">
              <a:solidFill>
                <a:srgbClr val="3E3E3E"/>
              </a:solidFill>
              <a:latin typeface="inherit"/>
            </a:endParaRPr>
          </a:p>
          <a:p>
            <a:pPr algn="l"/>
            <a:r>
              <a:rPr lang="ja-JP" altLang="en-US" sz="2800" dirty="0">
                <a:solidFill>
                  <a:srgbClr val="3E3E3E"/>
                </a:solidFill>
                <a:latin typeface="inherit"/>
              </a:rPr>
              <a:t>　</a:t>
            </a:r>
            <a:r>
              <a:rPr lang="ja-JP" altLang="en-US" sz="2800" b="0" i="0" dirty="0">
                <a:solidFill>
                  <a:srgbClr val="3E3E3E"/>
                </a:solidFill>
                <a:effectLst/>
                <a:latin typeface="inherit"/>
              </a:rPr>
              <a:t>が</a:t>
            </a:r>
            <a:r>
              <a:rPr lang="ja-JP" altLang="en-US" sz="2800" b="1" i="0" dirty="0">
                <a:solidFill>
                  <a:srgbClr val="FF0000"/>
                </a:solidFill>
                <a:effectLst/>
                <a:latin typeface="inherit"/>
              </a:rPr>
              <a:t>高い</a:t>
            </a:r>
            <a:endParaRPr lang="ja-JP" altLang="en-US" sz="2800" b="0" i="0" dirty="0">
              <a:solidFill>
                <a:srgbClr val="3E3E3E"/>
              </a:solidFill>
              <a:effectLst/>
              <a:latin typeface="Helvetica" panose="020B0604020202020204" pitchFamily="34" charset="0"/>
            </a:endParaRPr>
          </a:p>
          <a:p>
            <a:pPr algn="ctr"/>
            <a:endParaRPr kumimoji="1" lang="ja-JP" altLang="en-US" sz="2800" dirty="0">
              <a:solidFill>
                <a:srgbClr val="0070C0"/>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086C1F1B-8EEC-CF07-B23E-F15C3784E904}"/>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46578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80C7CEC-A386-B89A-BDC4-0108BD31086A}"/>
              </a:ext>
            </a:extLst>
          </p:cNvPr>
          <p:cNvSpPr txBox="1"/>
          <p:nvPr/>
        </p:nvSpPr>
        <p:spPr>
          <a:xfrm>
            <a:off x="3488022" y="199319"/>
            <a:ext cx="5215954" cy="584775"/>
          </a:xfrm>
          <a:prstGeom prst="rect">
            <a:avLst/>
          </a:prstGeom>
          <a:noFill/>
        </p:spPr>
        <p:txBody>
          <a:bodyPr wrap="square" rtlCol="0">
            <a:spAutoFit/>
          </a:bodyPr>
          <a:lstStyle/>
          <a:p>
            <a:pPr algn="ctr"/>
            <a:r>
              <a:rPr kumimoji="1" lang="ja-JP" altLang="en-US" sz="3200" b="1" dirty="0">
                <a:latin typeface="Meiryo UI" panose="020B0604030504040204" pitchFamily="50" charset="-128"/>
                <a:ea typeface="Meiryo UI" panose="020B0604030504040204" pitchFamily="50" charset="-128"/>
              </a:rPr>
              <a:t>揚力の発生原理</a:t>
            </a:r>
            <a:endParaRPr kumimoji="1" lang="en-US" altLang="ja-JP" sz="3200" b="1"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7EAAEDE-D9D4-7ADD-7682-A4C0F55C6D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74358" y="965227"/>
            <a:ext cx="8447225" cy="2463773"/>
          </a:xfrm>
          <a:prstGeom prst="rect">
            <a:avLst/>
          </a:prstGeom>
        </p:spPr>
      </p:pic>
      <p:sp>
        <p:nvSpPr>
          <p:cNvPr id="6" name="テキスト ボックス 5">
            <a:extLst>
              <a:ext uri="{FF2B5EF4-FFF2-40B4-BE49-F238E27FC236}">
                <a16:creationId xmlns:a16="http://schemas.microsoft.com/office/drawing/2014/main" id="{9E1F207B-86AF-6573-907F-EFC6CC38C555}"/>
              </a:ext>
            </a:extLst>
          </p:cNvPr>
          <p:cNvSpPr txBox="1"/>
          <p:nvPr/>
        </p:nvSpPr>
        <p:spPr>
          <a:xfrm>
            <a:off x="1119663" y="3167390"/>
            <a:ext cx="9952671" cy="461665"/>
          </a:xfrm>
          <a:prstGeom prst="rect">
            <a:avLst/>
          </a:prstGeom>
          <a:noFill/>
        </p:spPr>
        <p:txBody>
          <a:bodyPr wrap="square" rtlCol="0">
            <a:spAutoFit/>
          </a:bodyPr>
          <a:lstStyle/>
          <a:p>
            <a:pPr algn="ctr"/>
            <a:r>
              <a:rPr lang="ja-JP" altLang="en-US" sz="2400" b="0" i="0" dirty="0">
                <a:solidFill>
                  <a:srgbClr val="3E3E3E"/>
                </a:solidFill>
                <a:effectLst/>
                <a:latin typeface="Meiryo UI" panose="020B0604030504040204" pitchFamily="50" charset="-128"/>
                <a:ea typeface="Meiryo UI" panose="020B0604030504040204" pitchFamily="50" charset="-128"/>
              </a:rPr>
              <a:t>翼上面では、空気の流れが下向きに曲げられる。</a:t>
            </a:r>
          </a:p>
        </p:txBody>
      </p:sp>
      <p:sp>
        <p:nvSpPr>
          <p:cNvPr id="8" name="テキスト ボックス 7">
            <a:extLst>
              <a:ext uri="{FF2B5EF4-FFF2-40B4-BE49-F238E27FC236}">
                <a16:creationId xmlns:a16="http://schemas.microsoft.com/office/drawing/2014/main" id="{0742BB0D-67B3-EEC4-655E-B9A1D439D9D8}"/>
              </a:ext>
            </a:extLst>
          </p:cNvPr>
          <p:cNvSpPr txBox="1"/>
          <p:nvPr/>
        </p:nvSpPr>
        <p:spPr>
          <a:xfrm>
            <a:off x="-242685" y="986585"/>
            <a:ext cx="4230136" cy="523220"/>
          </a:xfrm>
          <a:prstGeom prst="rect">
            <a:avLst/>
          </a:prstGeom>
          <a:noFill/>
        </p:spPr>
        <p:txBody>
          <a:bodyPr wrap="square" rtlCol="0">
            <a:spAutoFit/>
          </a:bodyPr>
          <a:lstStyle/>
          <a:p>
            <a:pPr algn="ctr"/>
            <a:r>
              <a:rPr lang="en-US" altLang="ja-JP" sz="2800" b="1" i="0" dirty="0">
                <a:effectLst/>
                <a:latin typeface="Helvetica" panose="020B0604020202020204" pitchFamily="34" charset="0"/>
              </a:rPr>
              <a:t>《</a:t>
            </a:r>
            <a:r>
              <a:rPr lang="ja-JP" altLang="en-US" sz="2800" b="1" i="0" dirty="0">
                <a:effectLst/>
                <a:latin typeface="Helvetica" panose="020B0604020202020204" pitchFamily="34" charset="0"/>
              </a:rPr>
              <a:t>翼上面の空気の流れ</a:t>
            </a:r>
            <a:r>
              <a:rPr lang="en-US" altLang="ja-JP" sz="2800" b="1" i="0" dirty="0">
                <a:effectLst/>
                <a:latin typeface="Helvetica" panose="020B0604020202020204" pitchFamily="34" charset="0"/>
              </a:rPr>
              <a:t>》</a:t>
            </a:r>
            <a:endParaRPr lang="ja-JP" altLang="en-US" sz="2800" b="1" i="0" dirty="0">
              <a:effectLst/>
              <a:latin typeface="Helvetica" panose="020B0604020202020204" pitchFamily="34" charset="0"/>
            </a:endParaRPr>
          </a:p>
        </p:txBody>
      </p:sp>
      <p:pic>
        <p:nvPicPr>
          <p:cNvPr id="3" name="図 2">
            <a:extLst>
              <a:ext uri="{FF2B5EF4-FFF2-40B4-BE49-F238E27FC236}">
                <a16:creationId xmlns:a16="http://schemas.microsoft.com/office/drawing/2014/main" id="{861D40EF-27BA-8EB6-82DA-F73E8B0B95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2383" y="3629055"/>
            <a:ext cx="8449200" cy="2464350"/>
          </a:xfrm>
          <a:prstGeom prst="rect">
            <a:avLst/>
          </a:prstGeom>
        </p:spPr>
      </p:pic>
      <p:sp>
        <p:nvSpPr>
          <p:cNvPr id="9" name="テキスト ボックス 8">
            <a:extLst>
              <a:ext uri="{FF2B5EF4-FFF2-40B4-BE49-F238E27FC236}">
                <a16:creationId xmlns:a16="http://schemas.microsoft.com/office/drawing/2014/main" id="{5FEFAC74-F662-0D8B-CB8D-B5FCB318F871}"/>
              </a:ext>
            </a:extLst>
          </p:cNvPr>
          <p:cNvSpPr txBox="1"/>
          <p:nvPr/>
        </p:nvSpPr>
        <p:spPr>
          <a:xfrm>
            <a:off x="1119662" y="5892773"/>
            <a:ext cx="9952671" cy="461665"/>
          </a:xfrm>
          <a:prstGeom prst="rect">
            <a:avLst/>
          </a:prstGeom>
          <a:noFill/>
        </p:spPr>
        <p:txBody>
          <a:bodyPr wrap="square" rtlCol="0">
            <a:spAutoFit/>
          </a:bodyPr>
          <a:lstStyle/>
          <a:p>
            <a:pPr algn="ctr"/>
            <a:r>
              <a:rPr lang="ja-JP" altLang="en-US" sz="2400" i="0" dirty="0">
                <a:solidFill>
                  <a:srgbClr val="3E3E3E"/>
                </a:solidFill>
                <a:effectLst/>
                <a:latin typeface="Meiryo UI" panose="020B0604030504040204" pitchFamily="50" charset="-128"/>
                <a:ea typeface="Meiryo UI" panose="020B0604030504040204" pitchFamily="50" charset="-128"/>
              </a:rPr>
              <a:t>翼上面は曲がった流れの内側にあるため、</a:t>
            </a:r>
            <a:r>
              <a:rPr lang="ja-JP" altLang="en-US" sz="2400" b="1" i="0" dirty="0">
                <a:solidFill>
                  <a:srgbClr val="3E3E3E"/>
                </a:solidFill>
                <a:effectLst/>
                <a:latin typeface="Meiryo UI" panose="020B0604030504040204" pitchFamily="50" charset="-128"/>
                <a:ea typeface="Meiryo UI" panose="020B0604030504040204" pitchFamily="50" charset="-128"/>
              </a:rPr>
              <a:t>翼上面では圧力が</a:t>
            </a:r>
            <a:r>
              <a:rPr lang="ja-JP" altLang="en-US" sz="2400" b="1" i="0" dirty="0">
                <a:solidFill>
                  <a:srgbClr val="0000FF"/>
                </a:solidFill>
                <a:effectLst/>
                <a:latin typeface="Meiryo UI" panose="020B0604030504040204" pitchFamily="50" charset="-128"/>
                <a:ea typeface="Meiryo UI" panose="020B0604030504040204" pitchFamily="50" charset="-128"/>
              </a:rPr>
              <a:t>低下</a:t>
            </a:r>
            <a:r>
              <a:rPr lang="ja-JP" altLang="en-US" sz="2400" dirty="0">
                <a:solidFill>
                  <a:srgbClr val="3E3E3E"/>
                </a:solidFill>
                <a:latin typeface="Meiryo UI" panose="020B0604030504040204" pitchFamily="50" charset="-128"/>
                <a:ea typeface="Meiryo UI" panose="020B0604030504040204" pitchFamily="50" charset="-128"/>
              </a:rPr>
              <a:t>する</a:t>
            </a:r>
            <a:r>
              <a:rPr lang="ja-JP" altLang="en-US" sz="2400" i="0" dirty="0">
                <a:solidFill>
                  <a:srgbClr val="3E3E3E"/>
                </a:solidFill>
                <a:effectLst/>
                <a:latin typeface="Meiryo UI" panose="020B0604030504040204" pitchFamily="50" charset="-128"/>
                <a:ea typeface="Meiryo UI" panose="020B0604030504040204" pitchFamily="50" charset="-128"/>
              </a:rPr>
              <a:t>。</a:t>
            </a:r>
          </a:p>
        </p:txBody>
      </p:sp>
      <p:sp>
        <p:nvSpPr>
          <p:cNvPr id="11" name="正方形/長方形 10">
            <a:extLst>
              <a:ext uri="{FF2B5EF4-FFF2-40B4-BE49-F238E27FC236}">
                <a16:creationId xmlns:a16="http://schemas.microsoft.com/office/drawing/2014/main" id="{98814E79-7BF2-990F-10F8-3D0F69413F01}"/>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25491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61D40EF-27BA-8EB6-82DA-F73E8B0B95D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72383" y="3934887"/>
            <a:ext cx="8449200" cy="2464350"/>
          </a:xfrm>
          <a:prstGeom prst="rect">
            <a:avLst/>
          </a:prstGeom>
        </p:spPr>
      </p:pic>
      <p:sp>
        <p:nvSpPr>
          <p:cNvPr id="10" name="テキスト ボックス 9">
            <a:extLst>
              <a:ext uri="{FF2B5EF4-FFF2-40B4-BE49-F238E27FC236}">
                <a16:creationId xmlns:a16="http://schemas.microsoft.com/office/drawing/2014/main" id="{580C7CEC-A386-B89A-BDC4-0108BD31086A}"/>
              </a:ext>
            </a:extLst>
          </p:cNvPr>
          <p:cNvSpPr txBox="1"/>
          <p:nvPr/>
        </p:nvSpPr>
        <p:spPr>
          <a:xfrm>
            <a:off x="3488022" y="199319"/>
            <a:ext cx="5215954" cy="584775"/>
          </a:xfrm>
          <a:prstGeom prst="rect">
            <a:avLst/>
          </a:prstGeom>
          <a:noFill/>
        </p:spPr>
        <p:txBody>
          <a:bodyPr wrap="square" rtlCol="0">
            <a:spAutoFit/>
          </a:bodyPr>
          <a:lstStyle/>
          <a:p>
            <a:pPr algn="ctr"/>
            <a:r>
              <a:rPr kumimoji="1" lang="ja-JP" altLang="en-US" sz="3200" b="1" dirty="0">
                <a:latin typeface="Meiryo UI" panose="020B0604030504040204" pitchFamily="50" charset="-128"/>
                <a:ea typeface="Meiryo UI" panose="020B0604030504040204" pitchFamily="50" charset="-128"/>
              </a:rPr>
              <a:t>揚力の発生原理</a:t>
            </a:r>
            <a:endParaRPr kumimoji="1" lang="en-US" altLang="ja-JP" sz="3200" b="1"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7EAAEDE-D9D4-7ADD-7682-A4C0F55C6DE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4360" y="965227"/>
            <a:ext cx="8447221" cy="2463773"/>
          </a:xfrm>
          <a:prstGeom prst="rect">
            <a:avLst/>
          </a:prstGeom>
        </p:spPr>
      </p:pic>
      <p:sp>
        <p:nvSpPr>
          <p:cNvPr id="6" name="テキスト ボックス 5">
            <a:extLst>
              <a:ext uri="{FF2B5EF4-FFF2-40B4-BE49-F238E27FC236}">
                <a16:creationId xmlns:a16="http://schemas.microsoft.com/office/drawing/2014/main" id="{9E1F207B-86AF-6573-907F-EFC6CC38C555}"/>
              </a:ext>
            </a:extLst>
          </p:cNvPr>
          <p:cNvSpPr txBox="1"/>
          <p:nvPr/>
        </p:nvSpPr>
        <p:spPr>
          <a:xfrm>
            <a:off x="1119662" y="3247867"/>
            <a:ext cx="9952671" cy="461665"/>
          </a:xfrm>
          <a:prstGeom prst="rect">
            <a:avLst/>
          </a:prstGeom>
          <a:noFill/>
        </p:spPr>
        <p:txBody>
          <a:bodyPr wrap="square" rtlCol="0">
            <a:spAutoFit/>
          </a:bodyPr>
          <a:lstStyle/>
          <a:p>
            <a:pPr algn="ctr"/>
            <a:r>
              <a:rPr lang="ja-JP" altLang="en-US" sz="2400" b="0" i="0" dirty="0">
                <a:solidFill>
                  <a:srgbClr val="3E3E3E"/>
                </a:solidFill>
                <a:effectLst/>
                <a:latin typeface="Meiryo UI" panose="020B0604030504040204" pitchFamily="50" charset="-128"/>
                <a:ea typeface="Meiryo UI" panose="020B0604030504040204" pitchFamily="50" charset="-128"/>
              </a:rPr>
              <a:t>翼下面では、空気は翼にぶつかって空気の流れが下向きに変わる。</a:t>
            </a:r>
          </a:p>
        </p:txBody>
      </p:sp>
      <p:sp>
        <p:nvSpPr>
          <p:cNvPr id="8" name="テキスト ボックス 7">
            <a:extLst>
              <a:ext uri="{FF2B5EF4-FFF2-40B4-BE49-F238E27FC236}">
                <a16:creationId xmlns:a16="http://schemas.microsoft.com/office/drawing/2014/main" id="{0742BB0D-67B3-EEC4-655E-B9A1D439D9D8}"/>
              </a:ext>
            </a:extLst>
          </p:cNvPr>
          <p:cNvSpPr txBox="1"/>
          <p:nvPr/>
        </p:nvSpPr>
        <p:spPr>
          <a:xfrm>
            <a:off x="-242685" y="986585"/>
            <a:ext cx="4230136" cy="523220"/>
          </a:xfrm>
          <a:prstGeom prst="rect">
            <a:avLst/>
          </a:prstGeom>
          <a:noFill/>
        </p:spPr>
        <p:txBody>
          <a:bodyPr wrap="square" rtlCol="0">
            <a:spAutoFit/>
          </a:bodyPr>
          <a:lstStyle/>
          <a:p>
            <a:pPr algn="ctr"/>
            <a:r>
              <a:rPr lang="en-US" altLang="ja-JP" sz="2800" b="1" i="0" dirty="0">
                <a:effectLst/>
                <a:latin typeface="Helvetica" panose="020B0604020202020204" pitchFamily="34" charset="0"/>
              </a:rPr>
              <a:t>《</a:t>
            </a:r>
            <a:r>
              <a:rPr lang="ja-JP" altLang="en-US" sz="2800" b="1" i="0" dirty="0">
                <a:effectLst/>
                <a:latin typeface="Helvetica" panose="020B0604020202020204" pitchFamily="34" charset="0"/>
              </a:rPr>
              <a:t>翼下面の空気の流れ</a:t>
            </a:r>
            <a:r>
              <a:rPr lang="en-US" altLang="ja-JP" sz="2800" b="1" i="0" dirty="0">
                <a:effectLst/>
                <a:latin typeface="Helvetica" panose="020B0604020202020204" pitchFamily="34" charset="0"/>
              </a:rPr>
              <a:t>》</a:t>
            </a:r>
            <a:endParaRPr lang="ja-JP" altLang="en-US" sz="2800" b="1" i="0" dirty="0">
              <a:effectLst/>
              <a:latin typeface="Helvetica" panose="020B0604020202020204" pitchFamily="34" charset="0"/>
            </a:endParaRPr>
          </a:p>
        </p:txBody>
      </p:sp>
      <p:sp>
        <p:nvSpPr>
          <p:cNvPr id="9" name="テキスト ボックス 8">
            <a:extLst>
              <a:ext uri="{FF2B5EF4-FFF2-40B4-BE49-F238E27FC236}">
                <a16:creationId xmlns:a16="http://schemas.microsoft.com/office/drawing/2014/main" id="{5FEFAC74-F662-0D8B-CB8D-B5FCB318F871}"/>
              </a:ext>
            </a:extLst>
          </p:cNvPr>
          <p:cNvSpPr txBox="1"/>
          <p:nvPr/>
        </p:nvSpPr>
        <p:spPr>
          <a:xfrm>
            <a:off x="1119662" y="5892773"/>
            <a:ext cx="9952671" cy="461665"/>
          </a:xfrm>
          <a:prstGeom prst="rect">
            <a:avLst/>
          </a:prstGeom>
          <a:noFill/>
        </p:spPr>
        <p:txBody>
          <a:bodyPr wrap="square" rtlCol="0">
            <a:spAutoFit/>
          </a:bodyPr>
          <a:lstStyle/>
          <a:p>
            <a:pPr algn="ctr"/>
            <a:r>
              <a:rPr lang="ja-JP" altLang="en-US" sz="2400" i="0" dirty="0">
                <a:solidFill>
                  <a:srgbClr val="3E3E3E"/>
                </a:solidFill>
                <a:effectLst/>
                <a:latin typeface="Meiryo UI" panose="020B0604030504040204" pitchFamily="50" charset="-128"/>
                <a:ea typeface="Meiryo UI" panose="020B0604030504040204" pitchFamily="50" charset="-128"/>
              </a:rPr>
              <a:t>翼</a:t>
            </a:r>
            <a:r>
              <a:rPr lang="ja-JP" altLang="en-US" sz="2400" dirty="0">
                <a:solidFill>
                  <a:srgbClr val="3E3E3E"/>
                </a:solidFill>
                <a:latin typeface="Meiryo UI" panose="020B0604030504040204" pitchFamily="50" charset="-128"/>
                <a:ea typeface="Meiryo UI" panose="020B0604030504040204" pitchFamily="50" charset="-128"/>
              </a:rPr>
              <a:t>下</a:t>
            </a:r>
            <a:r>
              <a:rPr lang="ja-JP" altLang="en-US" sz="2400" i="0" dirty="0">
                <a:solidFill>
                  <a:srgbClr val="3E3E3E"/>
                </a:solidFill>
                <a:effectLst/>
                <a:latin typeface="Meiryo UI" panose="020B0604030504040204" pitchFamily="50" charset="-128"/>
                <a:ea typeface="Meiryo UI" panose="020B0604030504040204" pitchFamily="50" charset="-128"/>
              </a:rPr>
              <a:t>面は曲がった流れの外側にあるため、</a:t>
            </a:r>
            <a:r>
              <a:rPr lang="ja-JP" altLang="en-US" sz="2400" b="1" i="0" dirty="0">
                <a:solidFill>
                  <a:srgbClr val="3E3E3E"/>
                </a:solidFill>
                <a:effectLst/>
                <a:latin typeface="Meiryo UI" panose="020B0604030504040204" pitchFamily="50" charset="-128"/>
                <a:ea typeface="Meiryo UI" panose="020B0604030504040204" pitchFamily="50" charset="-128"/>
              </a:rPr>
              <a:t>翼上面では圧力が</a:t>
            </a:r>
            <a:r>
              <a:rPr lang="ja-JP" altLang="en-US" sz="2400" b="1" dirty="0">
                <a:solidFill>
                  <a:srgbClr val="FF0000"/>
                </a:solidFill>
                <a:latin typeface="Meiryo UI" panose="020B0604030504040204" pitchFamily="50" charset="-128"/>
                <a:ea typeface="Meiryo UI" panose="020B0604030504040204" pitchFamily="50" charset="-128"/>
              </a:rPr>
              <a:t>上昇</a:t>
            </a:r>
            <a:r>
              <a:rPr lang="ja-JP" altLang="en-US" sz="2400" dirty="0">
                <a:solidFill>
                  <a:srgbClr val="3E3E3E"/>
                </a:solidFill>
                <a:latin typeface="Meiryo UI" panose="020B0604030504040204" pitchFamily="50" charset="-128"/>
                <a:ea typeface="Meiryo UI" panose="020B0604030504040204" pitchFamily="50" charset="-128"/>
              </a:rPr>
              <a:t>する</a:t>
            </a:r>
            <a:r>
              <a:rPr lang="ja-JP" altLang="en-US" sz="2400" i="0" dirty="0">
                <a:solidFill>
                  <a:srgbClr val="3E3E3E"/>
                </a:solidFill>
                <a:effectLst/>
                <a:latin typeface="Meiryo UI" panose="020B0604030504040204" pitchFamily="50" charset="-128"/>
                <a:ea typeface="Meiryo UI" panose="020B0604030504040204" pitchFamily="50" charset="-128"/>
              </a:rPr>
              <a:t>。</a:t>
            </a:r>
          </a:p>
        </p:txBody>
      </p:sp>
      <p:sp>
        <p:nvSpPr>
          <p:cNvPr id="11" name="正方形/長方形 10">
            <a:extLst>
              <a:ext uri="{FF2B5EF4-FFF2-40B4-BE49-F238E27FC236}">
                <a16:creationId xmlns:a16="http://schemas.microsoft.com/office/drawing/2014/main" id="{452BDD0F-E421-2B94-C481-04C6D30CB3A3}"/>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23998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80C7CEC-A386-B89A-BDC4-0108BD31086A}"/>
              </a:ext>
            </a:extLst>
          </p:cNvPr>
          <p:cNvSpPr txBox="1"/>
          <p:nvPr/>
        </p:nvSpPr>
        <p:spPr>
          <a:xfrm>
            <a:off x="3488022" y="199319"/>
            <a:ext cx="5215954" cy="584775"/>
          </a:xfrm>
          <a:prstGeom prst="rect">
            <a:avLst/>
          </a:prstGeom>
          <a:noFill/>
        </p:spPr>
        <p:txBody>
          <a:bodyPr wrap="square" rtlCol="0">
            <a:spAutoFit/>
          </a:bodyPr>
          <a:lstStyle/>
          <a:p>
            <a:pPr algn="ctr"/>
            <a:r>
              <a:rPr kumimoji="1" lang="ja-JP" altLang="en-US" sz="3200" b="1" dirty="0">
                <a:latin typeface="Meiryo UI" panose="020B0604030504040204" pitchFamily="50" charset="-128"/>
                <a:ea typeface="Meiryo UI" panose="020B0604030504040204" pitchFamily="50" charset="-128"/>
              </a:rPr>
              <a:t>揚力の発生原理</a:t>
            </a:r>
            <a:endParaRPr kumimoji="1" lang="en-US" altLang="ja-JP" sz="3200" b="1"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7EAAEDE-D9D4-7ADD-7682-A4C0F55C6D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581540" y="936927"/>
            <a:ext cx="9028920" cy="3620973"/>
          </a:xfrm>
          <a:prstGeom prst="rect">
            <a:avLst/>
          </a:prstGeom>
        </p:spPr>
      </p:pic>
      <p:sp>
        <p:nvSpPr>
          <p:cNvPr id="6" name="テキスト ボックス 5">
            <a:extLst>
              <a:ext uri="{FF2B5EF4-FFF2-40B4-BE49-F238E27FC236}">
                <a16:creationId xmlns:a16="http://schemas.microsoft.com/office/drawing/2014/main" id="{9E1F207B-86AF-6573-907F-EFC6CC38C555}"/>
              </a:ext>
            </a:extLst>
          </p:cNvPr>
          <p:cNvSpPr txBox="1"/>
          <p:nvPr/>
        </p:nvSpPr>
        <p:spPr>
          <a:xfrm>
            <a:off x="1119665" y="4710734"/>
            <a:ext cx="9952671" cy="1815882"/>
          </a:xfrm>
          <a:prstGeom prst="rect">
            <a:avLst/>
          </a:prstGeom>
          <a:noFill/>
        </p:spPr>
        <p:txBody>
          <a:bodyPr wrap="square" rtlCol="0">
            <a:spAutoFit/>
          </a:bodyPr>
          <a:lstStyle/>
          <a:p>
            <a:pPr algn="ctr"/>
            <a:r>
              <a:rPr lang="ja-JP" altLang="en-US" sz="2800" b="0" i="0" dirty="0">
                <a:solidFill>
                  <a:srgbClr val="3E3E3E"/>
                </a:solidFill>
                <a:effectLst/>
                <a:latin typeface="Meiryo UI" panose="020B0604030504040204" pitchFamily="50" charset="-128"/>
                <a:ea typeface="Meiryo UI" panose="020B0604030504040204" pitchFamily="50" charset="-128"/>
              </a:rPr>
              <a:t>空気の流れが下向きに曲がることで</a:t>
            </a:r>
            <a:endParaRPr lang="en-US" altLang="ja-JP" sz="2800" b="0" i="0" dirty="0">
              <a:solidFill>
                <a:srgbClr val="3E3E3E"/>
              </a:solidFill>
              <a:effectLst/>
              <a:latin typeface="Meiryo UI" panose="020B0604030504040204" pitchFamily="50" charset="-128"/>
              <a:ea typeface="Meiryo UI" panose="020B0604030504040204" pitchFamily="50" charset="-128"/>
            </a:endParaRPr>
          </a:p>
          <a:p>
            <a:pPr algn="ctr"/>
            <a:r>
              <a:rPr lang="ja-JP" altLang="en-US" sz="2800" b="1" i="0" dirty="0">
                <a:solidFill>
                  <a:srgbClr val="3E3E3E"/>
                </a:solidFill>
                <a:effectLst/>
                <a:latin typeface="Meiryo UI" panose="020B0604030504040204" pitchFamily="50" charset="-128"/>
                <a:ea typeface="Meiryo UI" panose="020B0604030504040204" pitchFamily="50" charset="-128"/>
              </a:rPr>
              <a:t>翼上面は圧力が</a:t>
            </a:r>
            <a:r>
              <a:rPr lang="ja-JP" altLang="en-US" sz="2800" b="1" i="0" dirty="0">
                <a:solidFill>
                  <a:srgbClr val="0000FF"/>
                </a:solidFill>
                <a:effectLst/>
                <a:latin typeface="Meiryo UI" panose="020B0604030504040204" pitchFamily="50" charset="-128"/>
                <a:ea typeface="Meiryo UI" panose="020B0604030504040204" pitchFamily="50" charset="-128"/>
              </a:rPr>
              <a:t>低下</a:t>
            </a:r>
            <a:r>
              <a:rPr lang="ja-JP" altLang="en-US" sz="2800" b="0" i="0" dirty="0">
                <a:solidFill>
                  <a:srgbClr val="3E3E3E"/>
                </a:solidFill>
                <a:effectLst/>
                <a:latin typeface="Meiryo UI" panose="020B0604030504040204" pitchFamily="50" charset="-128"/>
                <a:ea typeface="Meiryo UI" panose="020B0604030504040204" pitchFamily="50" charset="-128"/>
              </a:rPr>
              <a:t>し</a:t>
            </a:r>
            <a:r>
              <a:rPr lang="ja-JP" altLang="en-US" sz="2800" b="1" i="0" dirty="0">
                <a:solidFill>
                  <a:srgbClr val="3E3E3E"/>
                </a:solidFill>
                <a:effectLst/>
                <a:latin typeface="Meiryo UI" panose="020B0604030504040204" pitchFamily="50" charset="-128"/>
                <a:ea typeface="Meiryo UI" panose="020B0604030504040204" pitchFamily="50" charset="-128"/>
              </a:rPr>
              <a:t>翼下面は圧力が</a:t>
            </a:r>
            <a:r>
              <a:rPr lang="ja-JP" altLang="en-US" sz="2800" b="1" i="0" dirty="0">
                <a:solidFill>
                  <a:srgbClr val="FF0000"/>
                </a:solidFill>
                <a:effectLst/>
                <a:latin typeface="Meiryo UI" panose="020B0604030504040204" pitchFamily="50" charset="-128"/>
                <a:ea typeface="Meiryo UI" panose="020B0604030504040204" pitchFamily="50" charset="-128"/>
              </a:rPr>
              <a:t>上昇</a:t>
            </a:r>
            <a:r>
              <a:rPr lang="ja-JP" altLang="en-US" sz="2800" dirty="0">
                <a:solidFill>
                  <a:srgbClr val="3E3E3E"/>
                </a:solidFill>
                <a:latin typeface="Meiryo UI" panose="020B0604030504040204" pitchFamily="50" charset="-128"/>
                <a:ea typeface="Meiryo UI" panose="020B0604030504040204" pitchFamily="50" charset="-128"/>
              </a:rPr>
              <a:t>する</a:t>
            </a:r>
            <a:r>
              <a:rPr lang="ja-JP" altLang="en-US" sz="2800" b="0" i="0" dirty="0">
                <a:solidFill>
                  <a:srgbClr val="3E3E3E"/>
                </a:solidFill>
                <a:effectLst/>
                <a:latin typeface="Meiryo UI" panose="020B0604030504040204" pitchFamily="50" charset="-128"/>
                <a:ea typeface="Meiryo UI" panose="020B0604030504040204" pitchFamily="50" charset="-128"/>
              </a:rPr>
              <a:t>。</a:t>
            </a:r>
            <a:endParaRPr lang="en-US" altLang="ja-JP" sz="2800" b="0" i="0" dirty="0">
              <a:solidFill>
                <a:srgbClr val="3E3E3E"/>
              </a:solidFill>
              <a:effectLst/>
              <a:latin typeface="Meiryo UI" panose="020B0604030504040204" pitchFamily="50" charset="-128"/>
              <a:ea typeface="Meiryo UI" panose="020B0604030504040204" pitchFamily="50" charset="-128"/>
            </a:endParaRPr>
          </a:p>
          <a:p>
            <a:pPr algn="ctr"/>
            <a:r>
              <a:rPr lang="ja-JP" altLang="en-US" sz="2800" b="0" i="0" dirty="0">
                <a:solidFill>
                  <a:srgbClr val="3E3E3E"/>
                </a:solidFill>
                <a:effectLst/>
                <a:latin typeface="Meiryo UI" panose="020B0604030504040204" pitchFamily="50" charset="-128"/>
                <a:ea typeface="Meiryo UI" panose="020B0604030504040204" pitchFamily="50" charset="-128"/>
              </a:rPr>
              <a:t>このように空気の流れを曲げた反作用は</a:t>
            </a:r>
            <a:endParaRPr lang="en-US" altLang="ja-JP" sz="2800" b="0" i="0" dirty="0">
              <a:solidFill>
                <a:srgbClr val="3E3E3E"/>
              </a:solidFill>
              <a:effectLst/>
              <a:latin typeface="Meiryo UI" panose="020B0604030504040204" pitchFamily="50" charset="-128"/>
              <a:ea typeface="Meiryo UI" panose="020B0604030504040204" pitchFamily="50" charset="-128"/>
            </a:endParaRPr>
          </a:p>
          <a:p>
            <a:pPr algn="ctr"/>
            <a:r>
              <a:rPr lang="ja-JP" altLang="en-US" sz="2800" b="1" i="0" dirty="0">
                <a:solidFill>
                  <a:srgbClr val="3E3E3E"/>
                </a:solidFill>
                <a:effectLst/>
                <a:latin typeface="Meiryo UI" panose="020B0604030504040204" pitchFamily="50" charset="-128"/>
                <a:ea typeface="Meiryo UI" panose="020B0604030504040204" pitchFamily="50" charset="-128"/>
              </a:rPr>
              <a:t>翼上面・下面の圧力差として翼に作用する。</a:t>
            </a:r>
            <a:endParaRPr kumimoji="1" lang="ja-JP" altLang="en-US" sz="2800" b="1" dirty="0">
              <a:solidFill>
                <a:srgbClr val="0070C0"/>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B8FE857F-3467-FF78-0706-FF85B5E2B020}"/>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8235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80C7CEC-A386-B89A-BDC4-0108BD31086A}"/>
              </a:ext>
            </a:extLst>
          </p:cNvPr>
          <p:cNvSpPr txBox="1"/>
          <p:nvPr/>
        </p:nvSpPr>
        <p:spPr>
          <a:xfrm>
            <a:off x="3177630" y="199319"/>
            <a:ext cx="5836735" cy="584775"/>
          </a:xfrm>
          <a:prstGeom prst="rect">
            <a:avLst/>
          </a:prstGeom>
          <a:noFill/>
        </p:spPr>
        <p:txBody>
          <a:bodyPr wrap="square" rtlCol="0">
            <a:spAutoFit/>
          </a:bodyPr>
          <a:lstStyle/>
          <a:p>
            <a:pPr algn="ctr"/>
            <a:r>
              <a:rPr lang="ja-JP" altLang="en-US" sz="3200" b="1" i="0" dirty="0">
                <a:solidFill>
                  <a:srgbClr val="3E3E3E"/>
                </a:solidFill>
                <a:effectLst/>
                <a:latin typeface="Meiryo UI" panose="020B0604030504040204" pitchFamily="50" charset="-128"/>
                <a:ea typeface="Meiryo UI" panose="020B0604030504040204" pitchFamily="50" charset="-128"/>
              </a:rPr>
              <a:t>迎え角（</a:t>
            </a:r>
            <a:r>
              <a:rPr lang="en-US" altLang="ja-JP" sz="3200" b="1" i="0" dirty="0">
                <a:solidFill>
                  <a:srgbClr val="3E3E3E"/>
                </a:solidFill>
                <a:effectLst/>
                <a:latin typeface="Meiryo UI" panose="020B0604030504040204" pitchFamily="50" charset="-128"/>
                <a:ea typeface="Meiryo UI" panose="020B0604030504040204" pitchFamily="50" charset="-128"/>
              </a:rPr>
              <a:t>Angle of attack</a:t>
            </a:r>
            <a:r>
              <a:rPr lang="ja-JP" altLang="en-US" sz="3200" b="1" i="0" dirty="0">
                <a:solidFill>
                  <a:srgbClr val="3E3E3E"/>
                </a:solidFill>
                <a:effectLst/>
                <a:latin typeface="Meiryo UI" panose="020B0604030504040204" pitchFamily="50" charset="-128"/>
                <a:ea typeface="Meiryo UI" panose="020B0604030504040204" pitchFamily="50" charset="-128"/>
              </a:rPr>
              <a:t>）</a:t>
            </a:r>
            <a:endParaRPr kumimoji="1" lang="en-US" altLang="ja-JP" sz="3200" b="1"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7EAAEDE-D9D4-7ADD-7682-A4C0F55C6D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67242" y="784094"/>
            <a:ext cx="6457515" cy="3926640"/>
          </a:xfrm>
          <a:prstGeom prst="rect">
            <a:avLst/>
          </a:prstGeom>
        </p:spPr>
      </p:pic>
      <p:sp>
        <p:nvSpPr>
          <p:cNvPr id="6" name="テキスト ボックス 5">
            <a:extLst>
              <a:ext uri="{FF2B5EF4-FFF2-40B4-BE49-F238E27FC236}">
                <a16:creationId xmlns:a16="http://schemas.microsoft.com/office/drawing/2014/main" id="{9E1F207B-86AF-6573-907F-EFC6CC38C555}"/>
              </a:ext>
            </a:extLst>
          </p:cNvPr>
          <p:cNvSpPr txBox="1"/>
          <p:nvPr/>
        </p:nvSpPr>
        <p:spPr>
          <a:xfrm>
            <a:off x="1119663" y="5088052"/>
            <a:ext cx="9952671" cy="954107"/>
          </a:xfrm>
          <a:prstGeom prst="rect">
            <a:avLst/>
          </a:prstGeom>
          <a:noFill/>
        </p:spPr>
        <p:txBody>
          <a:bodyPr wrap="square" rtlCol="0">
            <a:spAutoFit/>
          </a:bodyPr>
          <a:lstStyle/>
          <a:p>
            <a:pPr algn="ctr"/>
            <a:r>
              <a:rPr lang="ja-JP" altLang="en-US" sz="2800" b="0" i="0" dirty="0">
                <a:solidFill>
                  <a:srgbClr val="3E3E3E"/>
                </a:solidFill>
                <a:effectLst/>
                <a:latin typeface="Meiryo UI" panose="020B0604030504040204" pitchFamily="50" charset="-128"/>
                <a:ea typeface="Meiryo UI" panose="020B0604030504040204" pitchFamily="50" charset="-128"/>
              </a:rPr>
              <a:t>一様流</a:t>
            </a:r>
            <a:r>
              <a:rPr lang="en-US" altLang="ja-JP" sz="2800" b="0" i="0" dirty="0">
                <a:solidFill>
                  <a:srgbClr val="3E3E3E"/>
                </a:solidFill>
                <a:effectLst/>
                <a:latin typeface="Meiryo UI" panose="020B0604030504040204" pitchFamily="50" charset="-128"/>
                <a:ea typeface="Meiryo UI" panose="020B0604030504040204" pitchFamily="50" charset="-128"/>
              </a:rPr>
              <a:t>(</a:t>
            </a:r>
            <a:r>
              <a:rPr lang="ja-JP" altLang="en-US" sz="2800" b="0" i="0" dirty="0">
                <a:solidFill>
                  <a:srgbClr val="3E3E3E"/>
                </a:solidFill>
                <a:effectLst/>
                <a:latin typeface="Meiryo UI" panose="020B0604030504040204" pitchFamily="50" charset="-128"/>
                <a:ea typeface="Meiryo UI" panose="020B0604030504040204" pitchFamily="50" charset="-128"/>
              </a:rPr>
              <a:t>進行方向</a:t>
            </a:r>
            <a:r>
              <a:rPr lang="en-US" altLang="ja-JP" sz="2800" b="0" i="0" dirty="0">
                <a:solidFill>
                  <a:srgbClr val="3E3E3E"/>
                </a:solidFill>
                <a:effectLst/>
                <a:latin typeface="Meiryo UI" panose="020B0604030504040204" pitchFamily="50" charset="-128"/>
                <a:ea typeface="Meiryo UI" panose="020B0604030504040204" pitchFamily="50" charset="-128"/>
              </a:rPr>
              <a:t>)</a:t>
            </a:r>
            <a:r>
              <a:rPr lang="ja-JP" altLang="en-US" sz="2800" b="0" i="0" dirty="0">
                <a:solidFill>
                  <a:srgbClr val="3E3E3E"/>
                </a:solidFill>
                <a:effectLst/>
                <a:latin typeface="Meiryo UI" panose="020B0604030504040204" pitchFamily="50" charset="-128"/>
                <a:ea typeface="Meiryo UI" panose="020B0604030504040204" pitchFamily="50" charset="-128"/>
              </a:rPr>
              <a:t>とコード線</a:t>
            </a:r>
            <a:r>
              <a:rPr lang="en-US" altLang="ja-JP" sz="2800" b="0" i="0" dirty="0">
                <a:solidFill>
                  <a:srgbClr val="3E3E3E"/>
                </a:solidFill>
                <a:effectLst/>
                <a:latin typeface="Meiryo UI" panose="020B0604030504040204" pitchFamily="50" charset="-128"/>
                <a:ea typeface="Meiryo UI" panose="020B0604030504040204" pitchFamily="50" charset="-128"/>
              </a:rPr>
              <a:t>(</a:t>
            </a:r>
            <a:r>
              <a:rPr lang="ja-JP" altLang="en-US" sz="2800" b="0" i="0" dirty="0">
                <a:solidFill>
                  <a:srgbClr val="3E3E3E"/>
                </a:solidFill>
                <a:effectLst/>
                <a:latin typeface="Meiryo UI" panose="020B0604030504040204" pitchFamily="50" charset="-128"/>
                <a:ea typeface="Meiryo UI" panose="020B0604030504040204" pitchFamily="50" charset="-128"/>
              </a:rPr>
              <a:t>前縁と後縁を結んだ線</a:t>
            </a:r>
            <a:r>
              <a:rPr lang="en-US" altLang="ja-JP" sz="2800" b="0" i="0" dirty="0">
                <a:solidFill>
                  <a:srgbClr val="3E3E3E"/>
                </a:solidFill>
                <a:effectLst/>
                <a:latin typeface="Meiryo UI" panose="020B0604030504040204" pitchFamily="50" charset="-128"/>
                <a:ea typeface="Meiryo UI" panose="020B0604030504040204" pitchFamily="50" charset="-128"/>
              </a:rPr>
              <a:t>)</a:t>
            </a:r>
            <a:r>
              <a:rPr lang="ja-JP" altLang="en-US" sz="2800" b="0" i="0" dirty="0">
                <a:solidFill>
                  <a:srgbClr val="3E3E3E"/>
                </a:solidFill>
                <a:effectLst/>
                <a:latin typeface="Meiryo UI" panose="020B0604030504040204" pitchFamily="50" charset="-128"/>
                <a:ea typeface="Meiryo UI" panose="020B0604030504040204" pitchFamily="50" charset="-128"/>
              </a:rPr>
              <a:t>の</a:t>
            </a:r>
            <a:endParaRPr lang="en-US" altLang="ja-JP" sz="2800" b="0" i="0" dirty="0">
              <a:solidFill>
                <a:srgbClr val="3E3E3E"/>
              </a:solidFill>
              <a:effectLst/>
              <a:latin typeface="Meiryo UI" panose="020B0604030504040204" pitchFamily="50" charset="-128"/>
              <a:ea typeface="Meiryo UI" panose="020B0604030504040204" pitchFamily="50" charset="-128"/>
            </a:endParaRPr>
          </a:p>
          <a:p>
            <a:pPr algn="ctr"/>
            <a:r>
              <a:rPr lang="ja-JP" altLang="en-US" sz="2800" b="0" i="0" dirty="0">
                <a:solidFill>
                  <a:srgbClr val="3E3E3E"/>
                </a:solidFill>
                <a:effectLst/>
                <a:latin typeface="Meiryo UI" panose="020B0604030504040204" pitchFamily="50" charset="-128"/>
                <a:ea typeface="Meiryo UI" panose="020B0604030504040204" pitchFamily="50" charset="-128"/>
              </a:rPr>
              <a:t>なす角を</a:t>
            </a:r>
            <a:r>
              <a:rPr lang="ja-JP" altLang="en-US" sz="2800" b="1" i="0" dirty="0">
                <a:solidFill>
                  <a:srgbClr val="3E3E3E"/>
                </a:solidFill>
                <a:effectLst/>
                <a:latin typeface="Meiryo UI" panose="020B0604030504040204" pitchFamily="50" charset="-128"/>
                <a:ea typeface="Meiryo UI" panose="020B0604030504040204" pitchFamily="50" charset="-128"/>
              </a:rPr>
              <a:t>迎え角（</a:t>
            </a:r>
            <a:r>
              <a:rPr lang="en-US" altLang="ja-JP" sz="2800" b="1" i="0" dirty="0">
                <a:solidFill>
                  <a:srgbClr val="3E3E3E"/>
                </a:solidFill>
                <a:effectLst/>
                <a:latin typeface="Meiryo UI" panose="020B0604030504040204" pitchFamily="50" charset="-128"/>
                <a:ea typeface="Meiryo UI" panose="020B0604030504040204" pitchFamily="50" charset="-128"/>
              </a:rPr>
              <a:t>Angle of attack</a:t>
            </a:r>
            <a:r>
              <a:rPr lang="ja-JP" altLang="en-US" sz="2800" b="1" i="0" dirty="0">
                <a:solidFill>
                  <a:srgbClr val="3E3E3E"/>
                </a:solidFill>
                <a:effectLst/>
                <a:latin typeface="Meiryo UI" panose="020B0604030504040204" pitchFamily="50" charset="-128"/>
                <a:ea typeface="Meiryo UI" panose="020B0604030504040204" pitchFamily="50" charset="-128"/>
              </a:rPr>
              <a:t>）</a:t>
            </a:r>
            <a:r>
              <a:rPr lang="ja-JP" altLang="en-US" sz="2800" b="0" i="0" dirty="0">
                <a:solidFill>
                  <a:srgbClr val="3E3E3E"/>
                </a:solidFill>
                <a:effectLst/>
                <a:latin typeface="Meiryo UI" panose="020B0604030504040204" pitchFamily="50" charset="-128"/>
                <a:ea typeface="Meiryo UI" panose="020B0604030504040204" pitchFamily="50" charset="-128"/>
              </a:rPr>
              <a:t>と呼ぶ。</a:t>
            </a:r>
            <a:endParaRPr kumimoji="1" lang="ja-JP" altLang="en-US" sz="2800"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C75F05C8-A207-132E-E664-46A609D06FB4}"/>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66386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F3CB32C9-9E5D-2AED-47E1-5E63144CC9A7}"/>
              </a:ext>
            </a:extLst>
          </p:cNvPr>
          <p:cNvSpPr txBox="1"/>
          <p:nvPr/>
        </p:nvSpPr>
        <p:spPr>
          <a:xfrm>
            <a:off x="3042834" y="2967335"/>
            <a:ext cx="6106332" cy="923330"/>
          </a:xfrm>
          <a:prstGeom prst="rect">
            <a:avLst/>
          </a:prstGeom>
          <a:noFill/>
        </p:spPr>
        <p:txBody>
          <a:bodyPr wrap="square">
            <a:spAutoFit/>
          </a:bodyPr>
          <a:lstStyle/>
          <a:p>
            <a:pPr algn="ctr"/>
            <a:r>
              <a:rPr lang="ja-JP" altLang="en-US" sz="5400" b="1" dirty="0">
                <a:latin typeface="Meiryo UI" panose="020B0604030504040204" pitchFamily="50" charset="-128"/>
                <a:ea typeface="Meiryo UI" panose="020B0604030504040204" pitchFamily="50" charset="-128"/>
              </a:rPr>
              <a:t>空力特性</a:t>
            </a:r>
            <a:endParaRPr lang="ja-JP" altLang="en-US" sz="5400" dirty="0"/>
          </a:p>
        </p:txBody>
      </p:sp>
    </p:spTree>
    <p:extLst>
      <p:ext uri="{BB962C8B-B14F-4D97-AF65-F5344CB8AC3E}">
        <p14:creationId xmlns:p14="http://schemas.microsoft.com/office/powerpoint/2010/main" val="1001509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36D92B7-83DC-B294-B88E-049A51AB8B25}"/>
              </a:ext>
            </a:extLst>
          </p:cNvPr>
          <p:cNvSpPr txBox="1"/>
          <p:nvPr/>
        </p:nvSpPr>
        <p:spPr>
          <a:xfrm>
            <a:off x="3177630" y="199319"/>
            <a:ext cx="5836735" cy="584775"/>
          </a:xfrm>
          <a:prstGeom prst="rect">
            <a:avLst/>
          </a:prstGeom>
          <a:noFill/>
        </p:spPr>
        <p:txBody>
          <a:bodyPr wrap="square" rtlCol="0">
            <a:spAutoFit/>
          </a:bodyPr>
          <a:lstStyle/>
          <a:p>
            <a:pPr algn="ctr"/>
            <a:r>
              <a:rPr lang="ja-JP" altLang="en-US" sz="3200" b="1" i="0" dirty="0">
                <a:solidFill>
                  <a:srgbClr val="3E3E3E"/>
                </a:solidFill>
                <a:effectLst/>
                <a:latin typeface="Helvetica" panose="020B0604020202020204" pitchFamily="34" charset="0"/>
              </a:rPr>
              <a:t>空力特性を表す</a:t>
            </a:r>
            <a:r>
              <a:rPr lang="en-US" altLang="ja-JP" sz="3200" b="1" i="0" dirty="0">
                <a:solidFill>
                  <a:srgbClr val="3E3E3E"/>
                </a:solidFill>
                <a:effectLst/>
                <a:latin typeface="Helvetica" panose="020B0604020202020204" pitchFamily="34" charset="0"/>
              </a:rPr>
              <a:t>3</a:t>
            </a:r>
            <a:r>
              <a:rPr lang="ja-JP" altLang="en-US" sz="3200" b="1" i="0" dirty="0">
                <a:solidFill>
                  <a:srgbClr val="3E3E3E"/>
                </a:solidFill>
                <a:effectLst/>
                <a:latin typeface="Helvetica" panose="020B0604020202020204" pitchFamily="34" charset="0"/>
              </a:rPr>
              <a:t>つの性能曲線</a:t>
            </a:r>
          </a:p>
        </p:txBody>
      </p:sp>
      <p:pic>
        <p:nvPicPr>
          <p:cNvPr id="3" name="図 2">
            <a:extLst>
              <a:ext uri="{FF2B5EF4-FFF2-40B4-BE49-F238E27FC236}">
                <a16:creationId xmlns:a16="http://schemas.microsoft.com/office/drawing/2014/main" id="{0C405CD3-1844-4BE1-C9A7-1ECAE88FF3D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54185" y="1002748"/>
            <a:ext cx="7407890" cy="5874226"/>
          </a:xfrm>
          <a:prstGeom prst="rect">
            <a:avLst/>
          </a:prstGeom>
        </p:spPr>
      </p:pic>
      <p:sp>
        <p:nvSpPr>
          <p:cNvPr id="4" name="テキスト ボックス 3">
            <a:extLst>
              <a:ext uri="{FF2B5EF4-FFF2-40B4-BE49-F238E27FC236}">
                <a16:creationId xmlns:a16="http://schemas.microsoft.com/office/drawing/2014/main" id="{CF06BCBC-92A8-D79B-D12A-DDB835194452}"/>
              </a:ext>
            </a:extLst>
          </p:cNvPr>
          <p:cNvSpPr txBox="1"/>
          <p:nvPr/>
        </p:nvSpPr>
        <p:spPr>
          <a:xfrm>
            <a:off x="8987214" y="741138"/>
            <a:ext cx="3196612" cy="523220"/>
          </a:xfrm>
          <a:prstGeom prst="rect">
            <a:avLst/>
          </a:prstGeom>
          <a:noFill/>
        </p:spPr>
        <p:txBody>
          <a:bodyPr wrap="square" rtlCol="0">
            <a:spAutoFit/>
          </a:bodyPr>
          <a:lstStyle/>
          <a:p>
            <a:pPr algn="ctr"/>
            <a:r>
              <a:rPr lang="en-US" altLang="ja-JP" sz="1400" b="0" i="0" dirty="0">
                <a:solidFill>
                  <a:srgbClr val="516C9D"/>
                </a:solidFill>
                <a:effectLst/>
                <a:latin typeface="Helvetica" panose="020B0604020202020204" pitchFamily="34" charset="0"/>
                <a:hlinkClick r:id="rId3"/>
              </a:rPr>
              <a:t>NACA-TR-563</a:t>
            </a:r>
            <a:r>
              <a:rPr lang="ja-JP" altLang="en-US" sz="1400" b="0" i="0" dirty="0">
                <a:solidFill>
                  <a:srgbClr val="3E3E3E"/>
                </a:solidFill>
                <a:effectLst/>
                <a:latin typeface="Helvetica" panose="020B0604020202020204" pitchFamily="34" charset="0"/>
              </a:rPr>
              <a:t>の</a:t>
            </a:r>
            <a:r>
              <a:rPr lang="en-US" altLang="ja-JP" sz="1400" b="0" i="0" dirty="0">
                <a:solidFill>
                  <a:srgbClr val="3E3E3E"/>
                </a:solidFill>
                <a:effectLst/>
                <a:latin typeface="Helvetica" panose="020B0604020202020204" pitchFamily="34" charset="0"/>
              </a:rPr>
              <a:t>NACA4412</a:t>
            </a:r>
            <a:r>
              <a:rPr lang="ja-JP" altLang="en-US" sz="1400" b="0" i="0" dirty="0">
                <a:solidFill>
                  <a:srgbClr val="3E3E3E"/>
                </a:solidFill>
                <a:effectLst/>
                <a:latin typeface="Helvetica" panose="020B0604020202020204" pitchFamily="34" charset="0"/>
              </a:rPr>
              <a:t>翼型の</a:t>
            </a:r>
            <a:endParaRPr lang="en-US" altLang="ja-JP" sz="1400" b="0" i="0" dirty="0">
              <a:solidFill>
                <a:srgbClr val="3E3E3E"/>
              </a:solidFill>
              <a:effectLst/>
              <a:latin typeface="Helvetica" panose="020B0604020202020204" pitchFamily="34" charset="0"/>
            </a:endParaRPr>
          </a:p>
          <a:p>
            <a:pPr algn="ctr"/>
            <a:r>
              <a:rPr lang="ja-JP" altLang="en-US" sz="1400" b="0" i="0" dirty="0">
                <a:solidFill>
                  <a:srgbClr val="3E3E3E"/>
                </a:solidFill>
                <a:effectLst/>
                <a:latin typeface="Helvetica" panose="020B0604020202020204" pitchFamily="34" charset="0"/>
              </a:rPr>
              <a:t>風洞試験結果</a:t>
            </a:r>
            <a:endParaRPr kumimoji="1" lang="ja-JP" altLang="en-US" sz="1400" dirty="0">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831A8CED-49A0-BA7B-F686-015FB55A2C64}"/>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21338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3753C4D-1A1F-D739-CCC2-679E6EE9005E}"/>
              </a:ext>
            </a:extLst>
          </p:cNvPr>
          <p:cNvSpPr txBox="1"/>
          <p:nvPr/>
        </p:nvSpPr>
        <p:spPr>
          <a:xfrm>
            <a:off x="3177630" y="183820"/>
            <a:ext cx="5836735" cy="584775"/>
          </a:xfrm>
          <a:prstGeom prst="rect">
            <a:avLst/>
          </a:prstGeom>
          <a:noFill/>
        </p:spPr>
        <p:txBody>
          <a:bodyPr wrap="square" rtlCol="0">
            <a:spAutoFit/>
          </a:bodyPr>
          <a:lstStyle/>
          <a:p>
            <a:pPr algn="ctr"/>
            <a:r>
              <a:rPr lang="ja-JP" altLang="en-US" sz="3200" b="1" i="0" dirty="0">
                <a:solidFill>
                  <a:srgbClr val="3E3E3E"/>
                </a:solidFill>
                <a:effectLst/>
                <a:latin typeface="Helvetica" panose="020B0604020202020204" pitchFamily="34" charset="0"/>
              </a:rPr>
              <a:t>揚力特性の見方</a:t>
            </a:r>
          </a:p>
        </p:txBody>
      </p:sp>
      <p:pic>
        <p:nvPicPr>
          <p:cNvPr id="3" name="図 2">
            <a:extLst>
              <a:ext uri="{FF2B5EF4-FFF2-40B4-BE49-F238E27FC236}">
                <a16:creationId xmlns:a16="http://schemas.microsoft.com/office/drawing/2014/main" id="{29B97561-1B20-A0D9-4304-843AF17849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5910" y="1465680"/>
            <a:ext cx="4951821" cy="3926639"/>
          </a:xfrm>
          <a:prstGeom prst="rect">
            <a:avLst/>
          </a:prstGeom>
        </p:spPr>
      </p:pic>
      <p:sp>
        <p:nvSpPr>
          <p:cNvPr id="4" name="テキスト ボックス 3">
            <a:extLst>
              <a:ext uri="{FF2B5EF4-FFF2-40B4-BE49-F238E27FC236}">
                <a16:creationId xmlns:a16="http://schemas.microsoft.com/office/drawing/2014/main" id="{EB222EA9-8DD5-4711-B3C8-C4872B040C2F}"/>
              </a:ext>
            </a:extLst>
          </p:cNvPr>
          <p:cNvSpPr txBox="1"/>
          <p:nvPr/>
        </p:nvSpPr>
        <p:spPr>
          <a:xfrm>
            <a:off x="5889356" y="1166841"/>
            <a:ext cx="5836734" cy="4524315"/>
          </a:xfrm>
          <a:prstGeom prst="rect">
            <a:avLst/>
          </a:prstGeom>
          <a:noFill/>
        </p:spPr>
        <p:txBody>
          <a:bodyPr wrap="square" rtlCol="0">
            <a:spAutoFit/>
          </a:bodyPr>
          <a:lstStyle/>
          <a:p>
            <a:r>
              <a:rPr lang="ja-JP" altLang="en-US" b="1" dirty="0">
                <a:solidFill>
                  <a:srgbClr val="FF0000"/>
                </a:solidFill>
                <a:latin typeface="Helvetica" panose="020B0604020202020204" pitchFamily="34" charset="0"/>
              </a:rPr>
              <a:t>失速角（</a:t>
            </a:r>
            <a:r>
              <a:rPr lang="en-US" altLang="ja-JP" b="1" dirty="0">
                <a:solidFill>
                  <a:srgbClr val="FF0000"/>
                </a:solidFill>
                <a:latin typeface="Helvetica" panose="020B0604020202020204" pitchFamily="34" charset="0"/>
              </a:rPr>
              <a:t>stall angle</a:t>
            </a:r>
            <a:r>
              <a:rPr lang="ja-JP" altLang="en-US" b="1" dirty="0">
                <a:solidFill>
                  <a:srgbClr val="FF0000"/>
                </a:solidFill>
                <a:latin typeface="Helvetica" panose="020B0604020202020204" pitchFamily="34" charset="0"/>
              </a:rPr>
              <a:t>）</a:t>
            </a:r>
            <a:br>
              <a:rPr lang="ja-JP" altLang="en-US" dirty="0">
                <a:solidFill>
                  <a:srgbClr val="FF0000"/>
                </a:solidFill>
                <a:latin typeface="Helvetica" panose="020B0604020202020204" pitchFamily="34" charset="0"/>
              </a:rPr>
            </a:br>
            <a:r>
              <a:rPr lang="ja-JP" altLang="en-US" dirty="0">
                <a:solidFill>
                  <a:srgbClr val="FF0000"/>
                </a:solidFill>
                <a:latin typeface="Helvetica" panose="020B0604020202020204" pitchFamily="34" charset="0"/>
              </a:rPr>
              <a:t>翼型の迎え角を大きくしていくとある地点で揚力が大きく減少する。</a:t>
            </a:r>
            <a:endParaRPr lang="en-US" altLang="ja-JP" dirty="0">
              <a:solidFill>
                <a:srgbClr val="FF0000"/>
              </a:solidFill>
              <a:latin typeface="Helvetica" panose="020B0604020202020204" pitchFamily="34" charset="0"/>
            </a:endParaRPr>
          </a:p>
          <a:p>
            <a:r>
              <a:rPr lang="ja-JP" altLang="en-US" dirty="0">
                <a:solidFill>
                  <a:srgbClr val="FF0000"/>
                </a:solidFill>
                <a:latin typeface="Helvetica" panose="020B0604020202020204" pitchFamily="34" charset="0"/>
              </a:rPr>
              <a:t>このことを翼型の失速といい、その時の迎え角を失速角という。</a:t>
            </a:r>
            <a:endParaRPr lang="en-US" altLang="ja-JP" dirty="0">
              <a:solidFill>
                <a:srgbClr val="FF0000"/>
              </a:solidFill>
              <a:latin typeface="Helvetica" panose="020B0604020202020204" pitchFamily="34" charset="0"/>
            </a:endParaRPr>
          </a:p>
          <a:p>
            <a:endParaRPr lang="ja-JP" altLang="en-US" dirty="0">
              <a:solidFill>
                <a:srgbClr val="FF0000"/>
              </a:solidFill>
              <a:latin typeface="Helvetica" panose="020B0604020202020204" pitchFamily="34" charset="0"/>
            </a:endParaRPr>
          </a:p>
          <a:p>
            <a:r>
              <a:rPr lang="ja-JP" altLang="en-US" b="1" dirty="0">
                <a:solidFill>
                  <a:srgbClr val="FF0000"/>
                </a:solidFill>
                <a:latin typeface="Helvetica" panose="020B0604020202020204" pitchFamily="34" charset="0"/>
              </a:rPr>
              <a:t>最大揚力係数（</a:t>
            </a:r>
            <a:r>
              <a:rPr lang="en-US" altLang="ja-JP" b="1" dirty="0">
                <a:solidFill>
                  <a:srgbClr val="FF0000"/>
                </a:solidFill>
                <a:latin typeface="Helvetica" panose="020B0604020202020204" pitchFamily="34" charset="0"/>
              </a:rPr>
              <a:t>maximum lift coefficient</a:t>
            </a:r>
            <a:r>
              <a:rPr lang="ja-JP" altLang="en-US" b="1" dirty="0">
                <a:solidFill>
                  <a:srgbClr val="FF0000"/>
                </a:solidFill>
                <a:latin typeface="Helvetica" panose="020B0604020202020204" pitchFamily="34" charset="0"/>
              </a:rPr>
              <a:t>）</a:t>
            </a:r>
            <a:br>
              <a:rPr lang="ja-JP" altLang="en-US" dirty="0">
                <a:solidFill>
                  <a:srgbClr val="FF0000"/>
                </a:solidFill>
                <a:latin typeface="Helvetica" panose="020B0604020202020204" pitchFamily="34" charset="0"/>
              </a:rPr>
            </a:br>
            <a:r>
              <a:rPr lang="ja-JP" altLang="en-US" dirty="0">
                <a:solidFill>
                  <a:srgbClr val="FF0000"/>
                </a:solidFill>
                <a:latin typeface="Helvetica" panose="020B0604020202020204" pitchFamily="34" charset="0"/>
              </a:rPr>
              <a:t>翼型の出せる最大の揚力係数を最大揚力係数という。（迎え角は失速角と等しい）</a:t>
            </a:r>
            <a:endParaRPr lang="en-US" altLang="ja-JP" dirty="0">
              <a:solidFill>
                <a:srgbClr val="FF0000"/>
              </a:solidFill>
              <a:latin typeface="Helvetica" panose="020B0604020202020204" pitchFamily="34" charset="0"/>
            </a:endParaRPr>
          </a:p>
          <a:p>
            <a:endParaRPr lang="ja-JP" altLang="en-US" dirty="0">
              <a:solidFill>
                <a:srgbClr val="FF0000"/>
              </a:solidFill>
              <a:latin typeface="Helvetica" panose="020B0604020202020204" pitchFamily="34" charset="0"/>
            </a:endParaRPr>
          </a:p>
          <a:p>
            <a:r>
              <a:rPr lang="ja-JP" altLang="en-US" b="1" i="0" dirty="0">
                <a:solidFill>
                  <a:srgbClr val="3E3E3E"/>
                </a:solidFill>
                <a:effectLst/>
                <a:latin typeface="Helvetica" panose="020B0604020202020204" pitchFamily="34" charset="0"/>
              </a:rPr>
              <a:t>ゼロ揚力角（</a:t>
            </a:r>
            <a:r>
              <a:rPr lang="en-US" altLang="ja-JP" b="1" i="0" dirty="0">
                <a:solidFill>
                  <a:srgbClr val="3E3E3E"/>
                </a:solidFill>
                <a:effectLst/>
                <a:latin typeface="Helvetica" panose="020B0604020202020204" pitchFamily="34" charset="0"/>
              </a:rPr>
              <a:t>zero lift angle</a:t>
            </a:r>
            <a:r>
              <a:rPr lang="ja-JP" altLang="en-US" b="1" i="0" dirty="0">
                <a:solidFill>
                  <a:srgbClr val="3E3E3E"/>
                </a:solidFill>
                <a:effectLst/>
                <a:latin typeface="Helvetica" panose="020B0604020202020204" pitchFamily="34" charset="0"/>
              </a:rPr>
              <a:t>）</a:t>
            </a:r>
            <a:br>
              <a:rPr lang="ja-JP" altLang="en-US" b="0" i="0" dirty="0">
                <a:solidFill>
                  <a:srgbClr val="3E3E3E"/>
                </a:solidFill>
                <a:effectLst/>
                <a:latin typeface="Helvetica" panose="020B0604020202020204" pitchFamily="34" charset="0"/>
              </a:rPr>
            </a:br>
            <a:r>
              <a:rPr lang="ja-JP" altLang="en-US" b="0" i="0" dirty="0">
                <a:solidFill>
                  <a:srgbClr val="3E3E3E"/>
                </a:solidFill>
                <a:effectLst/>
                <a:latin typeface="Helvetica" panose="020B0604020202020204" pitchFamily="34" charset="0"/>
              </a:rPr>
              <a:t>揚力がゼロになる迎え角をゼロ揚力角という。</a:t>
            </a:r>
            <a:endParaRPr lang="en-US" altLang="ja-JP" b="0" i="0" dirty="0">
              <a:solidFill>
                <a:srgbClr val="3E3E3E"/>
              </a:solidFill>
              <a:effectLst/>
              <a:latin typeface="Helvetica" panose="020B0604020202020204" pitchFamily="34" charset="0"/>
            </a:endParaRPr>
          </a:p>
          <a:p>
            <a:endParaRPr lang="ja-JP" altLang="en-US" b="0" i="0" dirty="0">
              <a:solidFill>
                <a:srgbClr val="3E3E3E"/>
              </a:solidFill>
              <a:effectLst/>
              <a:latin typeface="Helvetica" panose="020B0604020202020204" pitchFamily="34" charset="0"/>
            </a:endParaRPr>
          </a:p>
          <a:p>
            <a:r>
              <a:rPr lang="ja-JP" altLang="en-US" b="1" i="0" dirty="0">
                <a:solidFill>
                  <a:srgbClr val="3E3E3E"/>
                </a:solidFill>
                <a:effectLst/>
                <a:latin typeface="Helvetica" panose="020B0604020202020204" pitchFamily="34" charset="0"/>
              </a:rPr>
              <a:t>揚力傾斜（</a:t>
            </a:r>
            <a:r>
              <a:rPr lang="en-US" altLang="ja-JP" b="1" i="0" dirty="0">
                <a:solidFill>
                  <a:srgbClr val="3E3E3E"/>
                </a:solidFill>
                <a:effectLst/>
                <a:latin typeface="Helvetica" panose="020B0604020202020204" pitchFamily="34" charset="0"/>
              </a:rPr>
              <a:t>lift curve slope</a:t>
            </a:r>
            <a:r>
              <a:rPr lang="ja-JP" altLang="en-US" b="1" i="0" dirty="0">
                <a:solidFill>
                  <a:srgbClr val="3E3E3E"/>
                </a:solidFill>
                <a:effectLst/>
                <a:latin typeface="Helvetica" panose="020B0604020202020204" pitchFamily="34" charset="0"/>
              </a:rPr>
              <a:t>）</a:t>
            </a:r>
            <a:br>
              <a:rPr lang="ja-JP" altLang="en-US" b="0" i="0" dirty="0">
                <a:solidFill>
                  <a:srgbClr val="3E3E3E"/>
                </a:solidFill>
                <a:effectLst/>
                <a:latin typeface="Helvetica" panose="020B0604020202020204" pitchFamily="34" charset="0"/>
              </a:rPr>
            </a:br>
            <a:r>
              <a:rPr lang="ja-JP" altLang="en-US" b="0" i="0" dirty="0">
                <a:solidFill>
                  <a:srgbClr val="3E3E3E"/>
                </a:solidFill>
                <a:effectLst/>
                <a:latin typeface="Helvetica" panose="020B0604020202020204" pitchFamily="34" charset="0"/>
              </a:rPr>
              <a:t>揚力は失速するまでほぼ直線的に増加する。</a:t>
            </a:r>
            <a:endParaRPr lang="en-US" altLang="ja-JP" b="0" i="0" dirty="0">
              <a:solidFill>
                <a:srgbClr val="3E3E3E"/>
              </a:solidFill>
              <a:effectLst/>
              <a:latin typeface="Helvetica" panose="020B0604020202020204" pitchFamily="34" charset="0"/>
            </a:endParaRPr>
          </a:p>
          <a:p>
            <a:r>
              <a:rPr lang="ja-JP" altLang="en-US" b="0" i="0" dirty="0">
                <a:solidFill>
                  <a:srgbClr val="3E3E3E"/>
                </a:solidFill>
                <a:effectLst/>
                <a:latin typeface="Helvetica" panose="020B0604020202020204" pitchFamily="34" charset="0"/>
              </a:rPr>
              <a:t>この直線の傾きのことを揚力傾斜という。</a:t>
            </a:r>
            <a:endParaRPr lang="en-US" altLang="ja-JP" b="0" i="0" dirty="0">
              <a:solidFill>
                <a:srgbClr val="3E3E3E"/>
              </a:solidFill>
              <a:effectLst/>
              <a:latin typeface="Helvetica" panose="020B0604020202020204" pitchFamily="34" charset="0"/>
            </a:endParaRPr>
          </a:p>
        </p:txBody>
      </p:sp>
      <p:sp>
        <p:nvSpPr>
          <p:cNvPr id="5" name="正方形/長方形 4">
            <a:extLst>
              <a:ext uri="{FF2B5EF4-FFF2-40B4-BE49-F238E27FC236}">
                <a16:creationId xmlns:a16="http://schemas.microsoft.com/office/drawing/2014/main" id="{A7FECA4F-7AC3-0EC6-EE48-15AC08151481}"/>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28971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3753C4D-1A1F-D739-CCC2-679E6EE9005E}"/>
              </a:ext>
            </a:extLst>
          </p:cNvPr>
          <p:cNvSpPr txBox="1"/>
          <p:nvPr/>
        </p:nvSpPr>
        <p:spPr>
          <a:xfrm>
            <a:off x="3177630" y="183820"/>
            <a:ext cx="5836735" cy="584775"/>
          </a:xfrm>
          <a:prstGeom prst="rect">
            <a:avLst/>
          </a:prstGeom>
          <a:noFill/>
        </p:spPr>
        <p:txBody>
          <a:bodyPr wrap="square" rtlCol="0">
            <a:spAutoFit/>
          </a:bodyPr>
          <a:lstStyle/>
          <a:p>
            <a:pPr algn="ctr"/>
            <a:r>
              <a:rPr lang="ja-JP" altLang="en-US" sz="3200" b="1" i="0" dirty="0">
                <a:solidFill>
                  <a:srgbClr val="3E3E3E"/>
                </a:solidFill>
                <a:effectLst/>
                <a:latin typeface="Helvetica" panose="020B0604020202020204" pitchFamily="34" charset="0"/>
              </a:rPr>
              <a:t>抵抗特性の見方</a:t>
            </a:r>
          </a:p>
        </p:txBody>
      </p:sp>
      <p:pic>
        <p:nvPicPr>
          <p:cNvPr id="3" name="図 2">
            <a:extLst>
              <a:ext uri="{FF2B5EF4-FFF2-40B4-BE49-F238E27FC236}">
                <a16:creationId xmlns:a16="http://schemas.microsoft.com/office/drawing/2014/main" id="{29B97561-1B20-A0D9-4304-843AF17849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5910" y="1465680"/>
            <a:ext cx="4951820" cy="3926639"/>
          </a:xfrm>
          <a:prstGeom prst="rect">
            <a:avLst/>
          </a:prstGeom>
        </p:spPr>
      </p:pic>
      <p:sp>
        <p:nvSpPr>
          <p:cNvPr id="4" name="テキスト ボックス 3">
            <a:extLst>
              <a:ext uri="{FF2B5EF4-FFF2-40B4-BE49-F238E27FC236}">
                <a16:creationId xmlns:a16="http://schemas.microsoft.com/office/drawing/2014/main" id="{EB222EA9-8DD5-4711-B3C8-C4872B040C2F}"/>
              </a:ext>
            </a:extLst>
          </p:cNvPr>
          <p:cNvSpPr txBox="1"/>
          <p:nvPr/>
        </p:nvSpPr>
        <p:spPr>
          <a:xfrm>
            <a:off x="5889356" y="1166841"/>
            <a:ext cx="5836734" cy="2585323"/>
          </a:xfrm>
          <a:prstGeom prst="rect">
            <a:avLst/>
          </a:prstGeom>
          <a:noFill/>
        </p:spPr>
        <p:txBody>
          <a:bodyPr wrap="square" rtlCol="0">
            <a:spAutoFit/>
          </a:bodyPr>
          <a:lstStyle/>
          <a:p>
            <a:r>
              <a:rPr lang="ja-JP" altLang="en-US" b="1" dirty="0">
                <a:solidFill>
                  <a:srgbClr val="FF0000"/>
                </a:solidFill>
                <a:latin typeface="Helvetica" panose="020B0604020202020204" pitchFamily="34" charset="0"/>
              </a:rPr>
              <a:t>失速角（</a:t>
            </a:r>
            <a:r>
              <a:rPr lang="en-US" altLang="ja-JP" b="1" dirty="0">
                <a:solidFill>
                  <a:srgbClr val="FF0000"/>
                </a:solidFill>
                <a:latin typeface="Helvetica" panose="020B0604020202020204" pitchFamily="34" charset="0"/>
              </a:rPr>
              <a:t>stall angle</a:t>
            </a:r>
            <a:r>
              <a:rPr lang="ja-JP" altLang="en-US" b="1" dirty="0">
                <a:solidFill>
                  <a:srgbClr val="FF0000"/>
                </a:solidFill>
                <a:latin typeface="Helvetica" panose="020B0604020202020204" pitchFamily="34" charset="0"/>
              </a:rPr>
              <a:t>）</a:t>
            </a:r>
            <a:br>
              <a:rPr lang="ja-JP" altLang="en-US" dirty="0">
                <a:solidFill>
                  <a:srgbClr val="FF0000"/>
                </a:solidFill>
                <a:latin typeface="Helvetica" panose="020B0604020202020204" pitchFamily="34" charset="0"/>
              </a:rPr>
            </a:br>
            <a:r>
              <a:rPr lang="ja-JP" altLang="en-US" dirty="0">
                <a:solidFill>
                  <a:srgbClr val="FF0000"/>
                </a:solidFill>
                <a:latin typeface="Helvetica" panose="020B0604020202020204" pitchFamily="34" charset="0"/>
              </a:rPr>
              <a:t>翼型の迎え角を大きくしていくとある地点で揚力が大きく減少する。</a:t>
            </a:r>
            <a:endParaRPr lang="en-US" altLang="ja-JP" dirty="0">
              <a:solidFill>
                <a:srgbClr val="FF0000"/>
              </a:solidFill>
              <a:latin typeface="Helvetica" panose="020B0604020202020204" pitchFamily="34" charset="0"/>
            </a:endParaRPr>
          </a:p>
          <a:p>
            <a:r>
              <a:rPr lang="ja-JP" altLang="en-US" dirty="0">
                <a:solidFill>
                  <a:srgbClr val="FF0000"/>
                </a:solidFill>
                <a:latin typeface="Helvetica" panose="020B0604020202020204" pitchFamily="34" charset="0"/>
              </a:rPr>
              <a:t>このことを翼型の失速といい、その時の迎え角を失速角という。</a:t>
            </a:r>
            <a:endParaRPr lang="en-US" altLang="ja-JP" dirty="0">
              <a:solidFill>
                <a:srgbClr val="FF0000"/>
              </a:solidFill>
              <a:latin typeface="Helvetica" panose="020B0604020202020204" pitchFamily="34" charset="0"/>
            </a:endParaRPr>
          </a:p>
          <a:p>
            <a:endParaRPr lang="ja-JP" altLang="en-US" dirty="0">
              <a:solidFill>
                <a:srgbClr val="FF0000"/>
              </a:solidFill>
              <a:latin typeface="Helvetica" panose="020B0604020202020204" pitchFamily="34" charset="0"/>
            </a:endParaRPr>
          </a:p>
          <a:p>
            <a:r>
              <a:rPr lang="ja-JP" altLang="en-US" b="1" i="0" dirty="0">
                <a:solidFill>
                  <a:srgbClr val="3E3E3E"/>
                </a:solidFill>
                <a:effectLst/>
                <a:latin typeface="Helvetica" panose="020B0604020202020204" pitchFamily="34" charset="0"/>
              </a:rPr>
              <a:t>最小抵抗係数（</a:t>
            </a:r>
            <a:r>
              <a:rPr lang="en-US" altLang="ja-JP" b="1" i="0" dirty="0">
                <a:solidFill>
                  <a:srgbClr val="3E3E3E"/>
                </a:solidFill>
                <a:effectLst/>
                <a:latin typeface="Helvetica" panose="020B0604020202020204" pitchFamily="34" charset="0"/>
              </a:rPr>
              <a:t>minimum drag coefficient</a:t>
            </a:r>
            <a:r>
              <a:rPr lang="ja-JP" altLang="en-US" b="1" i="0" dirty="0">
                <a:solidFill>
                  <a:srgbClr val="3E3E3E"/>
                </a:solidFill>
                <a:effectLst/>
                <a:latin typeface="Helvetica" panose="020B0604020202020204" pitchFamily="34" charset="0"/>
              </a:rPr>
              <a:t>）</a:t>
            </a:r>
            <a:endParaRPr lang="en-US" altLang="ja-JP" b="1" i="0" dirty="0">
              <a:solidFill>
                <a:srgbClr val="3E3E3E"/>
              </a:solidFill>
              <a:effectLst/>
              <a:latin typeface="Helvetica" panose="020B0604020202020204" pitchFamily="34" charset="0"/>
            </a:endParaRPr>
          </a:p>
          <a:p>
            <a:r>
              <a:rPr lang="ja-JP" altLang="en-US" b="0" i="0" dirty="0">
                <a:solidFill>
                  <a:srgbClr val="3E3E3E"/>
                </a:solidFill>
                <a:effectLst/>
                <a:latin typeface="Helvetica" panose="020B0604020202020204" pitchFamily="34" charset="0"/>
              </a:rPr>
              <a:t>翼型の抵抗はゼロ揚力付近で最小となり、抵抗の最小となる抵抗係数を最小抵抗係数と呼ぶ。</a:t>
            </a:r>
            <a:endParaRPr lang="en-US" altLang="ja-JP" b="1" i="0" dirty="0">
              <a:solidFill>
                <a:srgbClr val="3E3E3E"/>
              </a:solidFill>
              <a:effectLst/>
              <a:latin typeface="Helvetica" panose="020B0604020202020204" pitchFamily="34" charset="0"/>
            </a:endParaRPr>
          </a:p>
        </p:txBody>
      </p:sp>
      <p:sp>
        <p:nvSpPr>
          <p:cNvPr id="5" name="正方形/長方形 4">
            <a:extLst>
              <a:ext uri="{FF2B5EF4-FFF2-40B4-BE49-F238E27FC236}">
                <a16:creationId xmlns:a16="http://schemas.microsoft.com/office/drawing/2014/main" id="{752F6F68-275E-9B9A-9F63-A50C2C5DE836}"/>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30320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F3CB32C9-9E5D-2AED-47E1-5E63144CC9A7}"/>
              </a:ext>
            </a:extLst>
          </p:cNvPr>
          <p:cNvSpPr txBox="1"/>
          <p:nvPr/>
        </p:nvSpPr>
        <p:spPr>
          <a:xfrm>
            <a:off x="3042834" y="2967335"/>
            <a:ext cx="6106332" cy="923330"/>
          </a:xfrm>
          <a:prstGeom prst="rect">
            <a:avLst/>
          </a:prstGeom>
          <a:noFill/>
        </p:spPr>
        <p:txBody>
          <a:bodyPr wrap="square">
            <a:spAutoFit/>
          </a:bodyPr>
          <a:lstStyle/>
          <a:p>
            <a:pPr algn="ctr"/>
            <a:r>
              <a:rPr kumimoji="1" lang="ja-JP" altLang="en-US" sz="5400" b="1" dirty="0">
                <a:latin typeface="Meiryo UI" panose="020B0604030504040204" pitchFamily="50" charset="-128"/>
                <a:ea typeface="Meiryo UI" panose="020B0604030504040204" pitchFamily="50" charset="-128"/>
              </a:rPr>
              <a:t>飛行原理</a:t>
            </a:r>
            <a:endParaRPr lang="ja-JP" altLang="en-US" sz="5400" dirty="0"/>
          </a:p>
        </p:txBody>
      </p:sp>
    </p:spTree>
    <p:extLst>
      <p:ext uri="{BB962C8B-B14F-4D97-AF65-F5344CB8AC3E}">
        <p14:creationId xmlns:p14="http://schemas.microsoft.com/office/powerpoint/2010/main" val="1296297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3753C4D-1A1F-D739-CCC2-679E6EE9005E}"/>
              </a:ext>
            </a:extLst>
          </p:cNvPr>
          <p:cNvSpPr txBox="1"/>
          <p:nvPr/>
        </p:nvSpPr>
        <p:spPr>
          <a:xfrm>
            <a:off x="3177630" y="183820"/>
            <a:ext cx="5836735" cy="584775"/>
          </a:xfrm>
          <a:prstGeom prst="rect">
            <a:avLst/>
          </a:prstGeom>
          <a:noFill/>
        </p:spPr>
        <p:txBody>
          <a:bodyPr wrap="square" rtlCol="0">
            <a:spAutoFit/>
          </a:bodyPr>
          <a:lstStyle/>
          <a:p>
            <a:pPr algn="ctr"/>
            <a:r>
              <a:rPr lang="ja-JP" altLang="en-US" sz="3200" b="1" dirty="0">
                <a:solidFill>
                  <a:srgbClr val="3E3E3E"/>
                </a:solidFill>
                <a:latin typeface="Helvetica" panose="020B0604020202020204" pitchFamily="34" charset="0"/>
              </a:rPr>
              <a:t>揚力</a:t>
            </a:r>
            <a:r>
              <a:rPr lang="ja-JP" altLang="en-US" sz="3200" b="1" i="0" dirty="0">
                <a:solidFill>
                  <a:srgbClr val="3E3E3E"/>
                </a:solidFill>
                <a:effectLst/>
                <a:latin typeface="Helvetica" panose="020B0604020202020204" pitchFamily="34" charset="0"/>
              </a:rPr>
              <a:t>特性の見方</a:t>
            </a:r>
          </a:p>
        </p:txBody>
      </p:sp>
      <p:pic>
        <p:nvPicPr>
          <p:cNvPr id="3" name="図 2">
            <a:extLst>
              <a:ext uri="{FF2B5EF4-FFF2-40B4-BE49-F238E27FC236}">
                <a16:creationId xmlns:a16="http://schemas.microsoft.com/office/drawing/2014/main" id="{29B97561-1B20-A0D9-4304-843AF17849B9}"/>
              </a:ext>
            </a:extLst>
          </p:cNvPr>
          <p:cNvPicPr>
            <a:picLocks noChangeAspect="1"/>
          </p:cNvPicPr>
          <p:nvPr/>
        </p:nvPicPr>
        <p:blipFill rotWithShape="1">
          <a:blip r:embed="rId2">
            <a:extLst>
              <a:ext uri="{28A0092B-C50C-407E-A947-70E740481C1C}">
                <a14:useLocalDpi xmlns:a14="http://schemas.microsoft.com/office/drawing/2010/main" val="0"/>
              </a:ext>
            </a:extLst>
          </a:blip>
          <a:srcRect l="9576" t="7042" r="9014" b="12974"/>
          <a:stretch/>
        </p:blipFill>
        <p:spPr>
          <a:xfrm>
            <a:off x="2154516" y="781933"/>
            <a:ext cx="7882961" cy="5807329"/>
          </a:xfrm>
          <a:prstGeom prst="rect">
            <a:avLst/>
          </a:prstGeom>
        </p:spPr>
      </p:pic>
      <p:sp>
        <p:nvSpPr>
          <p:cNvPr id="5" name="正方形/長方形 4">
            <a:extLst>
              <a:ext uri="{FF2B5EF4-FFF2-40B4-BE49-F238E27FC236}">
                <a16:creationId xmlns:a16="http://schemas.microsoft.com/office/drawing/2014/main" id="{752F6F68-275E-9B9A-9F63-A50C2C5DE836}"/>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70456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3753C4D-1A1F-D739-CCC2-679E6EE9005E}"/>
              </a:ext>
            </a:extLst>
          </p:cNvPr>
          <p:cNvSpPr txBox="1"/>
          <p:nvPr/>
        </p:nvSpPr>
        <p:spPr>
          <a:xfrm>
            <a:off x="3177630" y="183820"/>
            <a:ext cx="5836735" cy="584775"/>
          </a:xfrm>
          <a:prstGeom prst="rect">
            <a:avLst/>
          </a:prstGeom>
          <a:noFill/>
        </p:spPr>
        <p:txBody>
          <a:bodyPr wrap="square" rtlCol="0">
            <a:spAutoFit/>
          </a:bodyPr>
          <a:lstStyle/>
          <a:p>
            <a:pPr algn="ctr"/>
            <a:r>
              <a:rPr lang="ja-JP" altLang="en-US" sz="3200" b="1" dirty="0">
                <a:solidFill>
                  <a:srgbClr val="3E3E3E"/>
                </a:solidFill>
                <a:latin typeface="Helvetica" panose="020B0604020202020204" pitchFamily="34" charset="0"/>
              </a:rPr>
              <a:t>揚力</a:t>
            </a:r>
            <a:r>
              <a:rPr lang="ja-JP" altLang="en-US" sz="3200" b="1" i="0" dirty="0">
                <a:solidFill>
                  <a:srgbClr val="3E3E3E"/>
                </a:solidFill>
                <a:effectLst/>
                <a:latin typeface="Helvetica" panose="020B0604020202020204" pitchFamily="34" charset="0"/>
              </a:rPr>
              <a:t>特性の見方</a:t>
            </a:r>
          </a:p>
        </p:txBody>
      </p:sp>
      <p:pic>
        <p:nvPicPr>
          <p:cNvPr id="3" name="図 2">
            <a:extLst>
              <a:ext uri="{FF2B5EF4-FFF2-40B4-BE49-F238E27FC236}">
                <a16:creationId xmlns:a16="http://schemas.microsoft.com/office/drawing/2014/main" id="{29B97561-1B20-A0D9-4304-843AF17849B9}"/>
              </a:ext>
            </a:extLst>
          </p:cNvPr>
          <p:cNvPicPr>
            <a:picLocks noChangeAspect="1"/>
          </p:cNvPicPr>
          <p:nvPr/>
        </p:nvPicPr>
        <p:blipFill rotWithShape="1">
          <a:blip r:embed="rId2">
            <a:extLst>
              <a:ext uri="{28A0092B-C50C-407E-A947-70E740481C1C}">
                <a14:useLocalDpi xmlns:a14="http://schemas.microsoft.com/office/drawing/2010/main" val="0"/>
              </a:ext>
            </a:extLst>
          </a:blip>
          <a:srcRect l="6485" t="8324" r="12583" b="10053"/>
          <a:stretch/>
        </p:blipFill>
        <p:spPr>
          <a:xfrm>
            <a:off x="2239631" y="841628"/>
            <a:ext cx="7712731" cy="5832552"/>
          </a:xfrm>
          <a:prstGeom prst="rect">
            <a:avLst/>
          </a:prstGeom>
        </p:spPr>
      </p:pic>
      <p:sp>
        <p:nvSpPr>
          <p:cNvPr id="5" name="正方形/長方形 4">
            <a:extLst>
              <a:ext uri="{FF2B5EF4-FFF2-40B4-BE49-F238E27FC236}">
                <a16:creationId xmlns:a16="http://schemas.microsoft.com/office/drawing/2014/main" id="{752F6F68-275E-9B9A-9F63-A50C2C5DE836}"/>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63821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64D80DD-D8EE-62BF-8FD8-2EACD3F33ECE}"/>
              </a:ext>
            </a:extLst>
          </p:cNvPr>
          <p:cNvSpPr txBox="1"/>
          <p:nvPr/>
        </p:nvSpPr>
        <p:spPr>
          <a:xfrm>
            <a:off x="850900" y="2431763"/>
            <a:ext cx="10490199" cy="923330"/>
          </a:xfrm>
          <a:prstGeom prst="rect">
            <a:avLst/>
          </a:prstGeom>
          <a:noFill/>
        </p:spPr>
        <p:txBody>
          <a:bodyPr wrap="square" rtlCol="0">
            <a:spAutoFit/>
          </a:bodyPr>
          <a:lstStyle/>
          <a:p>
            <a:pPr algn="ctr"/>
            <a:r>
              <a:rPr kumimoji="1" lang="ja-JP" altLang="en-US" sz="5400" b="1" dirty="0">
                <a:latin typeface="Meiryo UI" panose="020B0604030504040204" pitchFamily="50" charset="-128"/>
                <a:ea typeface="Meiryo UI" panose="020B0604030504040204" pitchFamily="50" charset="-128"/>
              </a:rPr>
              <a:t>失速</a:t>
            </a:r>
          </a:p>
        </p:txBody>
      </p:sp>
      <p:sp>
        <p:nvSpPr>
          <p:cNvPr id="4" name="テキスト ボックス 3">
            <a:extLst>
              <a:ext uri="{FF2B5EF4-FFF2-40B4-BE49-F238E27FC236}">
                <a16:creationId xmlns:a16="http://schemas.microsoft.com/office/drawing/2014/main" id="{384C56EF-B48F-F624-BB54-94DA54859D13}"/>
              </a:ext>
            </a:extLst>
          </p:cNvPr>
          <p:cNvSpPr txBox="1"/>
          <p:nvPr/>
        </p:nvSpPr>
        <p:spPr>
          <a:xfrm>
            <a:off x="850900" y="3222481"/>
            <a:ext cx="10490199" cy="584775"/>
          </a:xfrm>
          <a:prstGeom prst="rect">
            <a:avLst/>
          </a:prstGeom>
          <a:noFill/>
        </p:spPr>
        <p:txBody>
          <a:bodyPr wrap="square" rtlCol="0">
            <a:spAutoFit/>
          </a:bodyPr>
          <a:lstStyle/>
          <a:p>
            <a:pPr algn="ctr"/>
            <a:r>
              <a:rPr kumimoji="1" lang="en-US" altLang="ja-JP" sz="3200" dirty="0">
                <a:latin typeface="Meiryo UI" panose="020B0604030504040204" pitchFamily="50" charset="-128"/>
                <a:ea typeface="Meiryo UI" panose="020B0604030504040204" pitchFamily="50" charset="-128"/>
              </a:rPr>
              <a:t>Stall</a:t>
            </a:r>
            <a:endParaRPr kumimoji="1" lang="ja-JP" altLang="en-US" sz="3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38278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3753C4D-1A1F-D739-CCC2-679E6EE9005E}"/>
              </a:ext>
            </a:extLst>
          </p:cNvPr>
          <p:cNvSpPr txBox="1"/>
          <p:nvPr/>
        </p:nvSpPr>
        <p:spPr>
          <a:xfrm>
            <a:off x="3177630" y="152823"/>
            <a:ext cx="5836735" cy="584775"/>
          </a:xfrm>
          <a:prstGeom prst="rect">
            <a:avLst/>
          </a:prstGeom>
          <a:noFill/>
        </p:spPr>
        <p:txBody>
          <a:bodyPr wrap="square" rtlCol="0">
            <a:spAutoFit/>
          </a:bodyPr>
          <a:lstStyle/>
          <a:p>
            <a:pPr algn="ctr"/>
            <a:r>
              <a:rPr lang="ja-JP" altLang="en-US" sz="3200" b="1" i="0" dirty="0">
                <a:solidFill>
                  <a:srgbClr val="3E3E3E"/>
                </a:solidFill>
                <a:effectLst/>
                <a:latin typeface="Helvetica" panose="020B0604020202020204" pitchFamily="34" charset="0"/>
              </a:rPr>
              <a:t>失速</a:t>
            </a:r>
          </a:p>
        </p:txBody>
      </p:sp>
      <p:pic>
        <p:nvPicPr>
          <p:cNvPr id="3" name="図 2">
            <a:extLst>
              <a:ext uri="{FF2B5EF4-FFF2-40B4-BE49-F238E27FC236}">
                <a16:creationId xmlns:a16="http://schemas.microsoft.com/office/drawing/2014/main" id="{29B97561-1B20-A0D9-4304-843AF17849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742480" y="737598"/>
            <a:ext cx="6707034" cy="3816372"/>
          </a:xfrm>
          <a:prstGeom prst="rect">
            <a:avLst/>
          </a:prstGeom>
        </p:spPr>
      </p:pic>
      <p:sp>
        <p:nvSpPr>
          <p:cNvPr id="4" name="テキスト ボックス 3">
            <a:extLst>
              <a:ext uri="{FF2B5EF4-FFF2-40B4-BE49-F238E27FC236}">
                <a16:creationId xmlns:a16="http://schemas.microsoft.com/office/drawing/2014/main" id="{EB222EA9-8DD5-4711-B3C8-C4872B040C2F}"/>
              </a:ext>
            </a:extLst>
          </p:cNvPr>
          <p:cNvSpPr txBox="1"/>
          <p:nvPr/>
        </p:nvSpPr>
        <p:spPr>
          <a:xfrm>
            <a:off x="473175" y="4553970"/>
            <a:ext cx="11245643" cy="1938992"/>
          </a:xfrm>
          <a:prstGeom prst="rect">
            <a:avLst/>
          </a:prstGeom>
          <a:noFill/>
        </p:spPr>
        <p:txBody>
          <a:bodyPr wrap="square" rtlCol="0">
            <a:spAutoFit/>
          </a:bodyPr>
          <a:lstStyle/>
          <a:p>
            <a:pPr algn="ctr"/>
            <a:r>
              <a:rPr lang="ja-JP" altLang="en-US" sz="2400" b="0" i="0" dirty="0">
                <a:solidFill>
                  <a:srgbClr val="3E3E3E"/>
                </a:solidFill>
                <a:effectLst/>
                <a:latin typeface="Meiryo UI" panose="020B0604030504040204" pitchFamily="50" charset="-128"/>
                <a:ea typeface="Meiryo UI" panose="020B0604030504040204" pitchFamily="50" charset="-128"/>
              </a:rPr>
              <a:t>翼型の失速とは、翼の迎え角を大きくした時に</a:t>
            </a:r>
            <a:r>
              <a:rPr lang="ja-JP" altLang="en-US" sz="2400" b="1" i="0" dirty="0">
                <a:solidFill>
                  <a:srgbClr val="3E3E3E"/>
                </a:solidFill>
                <a:effectLst/>
                <a:latin typeface="Meiryo UI" panose="020B0604030504040204" pitchFamily="50" charset="-128"/>
                <a:ea typeface="Meiryo UI" panose="020B0604030504040204" pitchFamily="50" charset="-128"/>
              </a:rPr>
              <a:t>翼表面の空気の流れが</a:t>
            </a:r>
            <a:endParaRPr lang="en-US" altLang="ja-JP" sz="2400" b="1" i="0" dirty="0">
              <a:solidFill>
                <a:srgbClr val="3E3E3E"/>
              </a:solidFill>
              <a:effectLst/>
              <a:latin typeface="Meiryo UI" panose="020B0604030504040204" pitchFamily="50" charset="-128"/>
              <a:ea typeface="Meiryo UI" panose="020B0604030504040204" pitchFamily="50" charset="-128"/>
            </a:endParaRPr>
          </a:p>
          <a:p>
            <a:pPr algn="ctr"/>
            <a:r>
              <a:rPr lang="ja-JP" altLang="en-US" sz="2400" b="1" i="0" dirty="0">
                <a:solidFill>
                  <a:srgbClr val="3E3E3E"/>
                </a:solidFill>
                <a:effectLst/>
                <a:latin typeface="Meiryo UI" panose="020B0604030504040204" pitchFamily="50" charset="-128"/>
                <a:ea typeface="Meiryo UI" panose="020B0604030504040204" pitchFamily="50" charset="-128"/>
              </a:rPr>
              <a:t>剥離することにより揚力が減少し</a:t>
            </a:r>
            <a:r>
              <a:rPr lang="ja-JP" altLang="en-US" sz="2400" b="1" i="0" dirty="0">
                <a:effectLst/>
                <a:latin typeface="Meiryo UI" panose="020B0604030504040204" pitchFamily="50" charset="-128"/>
                <a:ea typeface="Meiryo UI" panose="020B0604030504040204" pitchFamily="50" charset="-128"/>
              </a:rPr>
              <a:t>圧力抵抗</a:t>
            </a:r>
            <a:r>
              <a:rPr lang="ja-JP" altLang="en-US" sz="2400" b="1" i="0" dirty="0">
                <a:solidFill>
                  <a:srgbClr val="3E3E3E"/>
                </a:solidFill>
                <a:effectLst/>
                <a:latin typeface="Meiryo UI" panose="020B0604030504040204" pitchFamily="50" charset="-128"/>
                <a:ea typeface="Meiryo UI" panose="020B0604030504040204" pitchFamily="50" charset="-128"/>
              </a:rPr>
              <a:t>が増加してしまう現象</a:t>
            </a:r>
            <a:r>
              <a:rPr lang="ja-JP" altLang="en-US" sz="2400" b="0" i="0" dirty="0">
                <a:solidFill>
                  <a:srgbClr val="3E3E3E"/>
                </a:solidFill>
                <a:effectLst/>
                <a:latin typeface="Meiryo UI" panose="020B0604030504040204" pitchFamily="50" charset="-128"/>
                <a:ea typeface="Meiryo UI" panose="020B0604030504040204" pitchFamily="50" charset="-128"/>
              </a:rPr>
              <a:t>のことです。</a:t>
            </a:r>
          </a:p>
          <a:p>
            <a:pPr algn="ctr"/>
            <a:endParaRPr lang="en-US" altLang="ja-JP" sz="2400" b="0" i="0" dirty="0">
              <a:solidFill>
                <a:srgbClr val="3E3E3E"/>
              </a:solidFill>
              <a:effectLst/>
              <a:latin typeface="Meiryo UI" panose="020B0604030504040204" pitchFamily="50" charset="-128"/>
              <a:ea typeface="Meiryo UI" panose="020B0604030504040204" pitchFamily="50" charset="-128"/>
            </a:endParaRPr>
          </a:p>
          <a:p>
            <a:pPr algn="ctr"/>
            <a:r>
              <a:rPr lang="ja-JP" altLang="en-US" sz="2400" b="0" i="0" dirty="0">
                <a:solidFill>
                  <a:srgbClr val="3E3E3E"/>
                </a:solidFill>
                <a:effectLst/>
                <a:latin typeface="Meiryo UI" panose="020B0604030504040204" pitchFamily="50" charset="-128"/>
                <a:ea typeface="Meiryo UI" panose="020B0604030504040204" pitchFamily="50" charset="-128"/>
              </a:rPr>
              <a:t>失速すると揚力を失うだけでなく急激な抵抗増加により</a:t>
            </a:r>
            <a:endParaRPr lang="en-US" altLang="ja-JP" sz="2400" b="0" i="0" dirty="0">
              <a:solidFill>
                <a:srgbClr val="3E3E3E"/>
              </a:solidFill>
              <a:effectLst/>
              <a:latin typeface="Meiryo UI" panose="020B0604030504040204" pitchFamily="50" charset="-128"/>
              <a:ea typeface="Meiryo UI" panose="020B0604030504040204" pitchFamily="50" charset="-128"/>
            </a:endParaRPr>
          </a:p>
          <a:p>
            <a:pPr algn="ctr"/>
            <a:r>
              <a:rPr lang="ja-JP" altLang="en-US" sz="2400" b="0" i="0" dirty="0">
                <a:solidFill>
                  <a:srgbClr val="3E3E3E"/>
                </a:solidFill>
                <a:effectLst/>
                <a:latin typeface="Meiryo UI" panose="020B0604030504040204" pitchFamily="50" charset="-128"/>
                <a:ea typeface="Meiryo UI" panose="020B0604030504040204" pitchFamily="50" charset="-128"/>
              </a:rPr>
              <a:t>速度も低下するため、</a:t>
            </a:r>
            <a:r>
              <a:rPr lang="ja-JP" altLang="en-US" sz="2400" b="1" i="0" dirty="0">
                <a:solidFill>
                  <a:srgbClr val="FF0000"/>
                </a:solidFill>
                <a:effectLst/>
                <a:latin typeface="Meiryo UI" panose="020B0604030504040204" pitchFamily="50" charset="-128"/>
                <a:ea typeface="Meiryo UI" panose="020B0604030504040204" pitchFamily="50" charset="-128"/>
              </a:rPr>
              <a:t>飛行が困難になる。</a:t>
            </a:r>
            <a:endParaRPr lang="en-US" altLang="ja-JP" i="0" dirty="0">
              <a:solidFill>
                <a:srgbClr val="3E3E3E"/>
              </a:solidFill>
              <a:effectLst/>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7BB784A4-4FFA-2239-893A-51E7887D9823}"/>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030625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オンライン メディア 1" title="Boundary Layer Control -Lyrics-">
            <a:hlinkClick r:id="" action="ppaction://media"/>
            <a:extLst>
              <a:ext uri="{FF2B5EF4-FFF2-40B4-BE49-F238E27FC236}">
                <a16:creationId xmlns:a16="http://schemas.microsoft.com/office/drawing/2014/main" id="{4BD2D7E7-FB10-813A-E257-BE135DAC5E22}"/>
              </a:ext>
            </a:extLst>
          </p:cNvPr>
          <p:cNvPicPr>
            <a:picLocks noRot="1" noChangeAspect="1"/>
          </p:cNvPicPr>
          <p:nvPr>
            <a:videoFile r:link="rId1"/>
          </p:nvPr>
        </p:nvPicPr>
        <p:blipFill>
          <a:blip r:embed="rId3"/>
          <a:stretch>
            <a:fillRect/>
          </a:stretch>
        </p:blipFill>
        <p:spPr>
          <a:xfrm>
            <a:off x="2327326" y="737598"/>
            <a:ext cx="7537342" cy="5653007"/>
          </a:xfrm>
          <a:prstGeom prst="rect">
            <a:avLst/>
          </a:prstGeom>
        </p:spPr>
      </p:pic>
      <p:sp>
        <p:nvSpPr>
          <p:cNvPr id="3" name="テキスト ボックス 2">
            <a:extLst>
              <a:ext uri="{FF2B5EF4-FFF2-40B4-BE49-F238E27FC236}">
                <a16:creationId xmlns:a16="http://schemas.microsoft.com/office/drawing/2014/main" id="{6D43F943-EBF0-E95D-9D61-AB6EFDB819C4}"/>
              </a:ext>
            </a:extLst>
          </p:cNvPr>
          <p:cNvSpPr txBox="1"/>
          <p:nvPr/>
        </p:nvSpPr>
        <p:spPr>
          <a:xfrm>
            <a:off x="3177630" y="152823"/>
            <a:ext cx="5836735" cy="584775"/>
          </a:xfrm>
          <a:prstGeom prst="rect">
            <a:avLst/>
          </a:prstGeom>
          <a:noFill/>
        </p:spPr>
        <p:txBody>
          <a:bodyPr wrap="square" rtlCol="0">
            <a:spAutoFit/>
          </a:bodyPr>
          <a:lstStyle/>
          <a:p>
            <a:pPr algn="ctr"/>
            <a:r>
              <a:rPr lang="ja-JP" altLang="en-US" sz="3200" b="1" i="0" dirty="0">
                <a:solidFill>
                  <a:srgbClr val="3E3E3E"/>
                </a:solidFill>
                <a:effectLst/>
                <a:latin typeface="Helvetica" panose="020B0604020202020204" pitchFamily="34" charset="0"/>
              </a:rPr>
              <a:t>翼形の失速の様子</a:t>
            </a:r>
          </a:p>
        </p:txBody>
      </p:sp>
      <p:sp>
        <p:nvSpPr>
          <p:cNvPr id="4" name="正方形/長方形 3">
            <a:extLst>
              <a:ext uri="{FF2B5EF4-FFF2-40B4-BE49-F238E27FC236}">
                <a16:creationId xmlns:a16="http://schemas.microsoft.com/office/drawing/2014/main" id="{8C92B539-588E-8E16-7B39-5399F3EAE954}"/>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16925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9B97561-1B20-A0D9-4304-843AF17849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39907" y="721185"/>
            <a:ext cx="7112176" cy="4445110"/>
          </a:xfrm>
          <a:prstGeom prst="rect">
            <a:avLst/>
          </a:prstGeom>
        </p:spPr>
      </p:pic>
      <p:sp>
        <p:nvSpPr>
          <p:cNvPr id="4" name="テキスト ボックス 3">
            <a:extLst>
              <a:ext uri="{FF2B5EF4-FFF2-40B4-BE49-F238E27FC236}">
                <a16:creationId xmlns:a16="http://schemas.microsoft.com/office/drawing/2014/main" id="{EB222EA9-8DD5-4711-B3C8-C4872B040C2F}"/>
              </a:ext>
            </a:extLst>
          </p:cNvPr>
          <p:cNvSpPr txBox="1"/>
          <p:nvPr/>
        </p:nvSpPr>
        <p:spPr>
          <a:xfrm>
            <a:off x="473173" y="5384186"/>
            <a:ext cx="11245643" cy="954107"/>
          </a:xfrm>
          <a:prstGeom prst="rect">
            <a:avLst/>
          </a:prstGeom>
          <a:noFill/>
        </p:spPr>
        <p:txBody>
          <a:bodyPr wrap="square" rtlCol="0">
            <a:spAutoFit/>
          </a:bodyPr>
          <a:lstStyle/>
          <a:p>
            <a:pPr algn="ctr"/>
            <a:r>
              <a:rPr lang="ja-JP" altLang="en-US" sz="2800" b="0" i="0" dirty="0">
                <a:solidFill>
                  <a:srgbClr val="3E3E3E"/>
                </a:solidFill>
                <a:effectLst/>
                <a:latin typeface="Meiryo UI" panose="020B0604030504040204" pitchFamily="50" charset="-128"/>
                <a:ea typeface="Meiryo UI" panose="020B0604030504040204" pitchFamily="50" charset="-128"/>
              </a:rPr>
              <a:t>迎え角がほとんどない状態では</a:t>
            </a:r>
            <a:endParaRPr lang="en-US" altLang="ja-JP" sz="2800" b="0" i="0" dirty="0">
              <a:solidFill>
                <a:srgbClr val="3E3E3E"/>
              </a:solidFill>
              <a:effectLst/>
              <a:latin typeface="Meiryo UI" panose="020B0604030504040204" pitchFamily="50" charset="-128"/>
              <a:ea typeface="Meiryo UI" panose="020B0604030504040204" pitchFamily="50" charset="-128"/>
            </a:endParaRPr>
          </a:p>
          <a:p>
            <a:pPr algn="ctr"/>
            <a:r>
              <a:rPr lang="ja-JP" altLang="en-US" sz="2800" b="0" i="0" dirty="0">
                <a:solidFill>
                  <a:srgbClr val="3E3E3E"/>
                </a:solidFill>
                <a:effectLst/>
                <a:latin typeface="Meiryo UI" panose="020B0604030504040204" pitchFamily="50" charset="-128"/>
                <a:ea typeface="Meiryo UI" panose="020B0604030504040204" pitchFamily="50" charset="-128"/>
              </a:rPr>
              <a:t>流れは翼表面に沿って綺麗に流れる。</a:t>
            </a:r>
            <a:endParaRPr lang="en-US" altLang="ja-JP" sz="2800" i="0" dirty="0">
              <a:solidFill>
                <a:srgbClr val="3E3E3E"/>
              </a:solidFill>
              <a:effectLst/>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81718ED9-F290-D145-53CB-3D1FCC3695AE}"/>
              </a:ext>
            </a:extLst>
          </p:cNvPr>
          <p:cNvSpPr txBox="1"/>
          <p:nvPr/>
        </p:nvSpPr>
        <p:spPr>
          <a:xfrm>
            <a:off x="3177630" y="152823"/>
            <a:ext cx="5836735" cy="584775"/>
          </a:xfrm>
          <a:prstGeom prst="rect">
            <a:avLst/>
          </a:prstGeom>
          <a:noFill/>
        </p:spPr>
        <p:txBody>
          <a:bodyPr wrap="square" rtlCol="0">
            <a:spAutoFit/>
          </a:bodyPr>
          <a:lstStyle/>
          <a:p>
            <a:pPr algn="ctr"/>
            <a:r>
              <a:rPr lang="ja-JP" altLang="en-US" sz="3200" b="1" i="0" dirty="0">
                <a:solidFill>
                  <a:srgbClr val="3E3E3E"/>
                </a:solidFill>
                <a:effectLst/>
                <a:latin typeface="Helvetica" panose="020B0604020202020204" pitchFamily="34" charset="0"/>
              </a:rPr>
              <a:t>翼形の失速の様子</a:t>
            </a:r>
          </a:p>
        </p:txBody>
      </p:sp>
      <p:sp>
        <p:nvSpPr>
          <p:cNvPr id="6" name="正方形/長方形 5">
            <a:extLst>
              <a:ext uri="{FF2B5EF4-FFF2-40B4-BE49-F238E27FC236}">
                <a16:creationId xmlns:a16="http://schemas.microsoft.com/office/drawing/2014/main" id="{857D5BE4-E4F2-D882-FFC8-9C5BD5A47C40}"/>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36702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9B97561-1B20-A0D9-4304-843AF17849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39907" y="721185"/>
            <a:ext cx="7112176" cy="4445110"/>
          </a:xfrm>
          <a:prstGeom prst="rect">
            <a:avLst/>
          </a:prstGeom>
        </p:spPr>
      </p:pic>
      <p:sp>
        <p:nvSpPr>
          <p:cNvPr id="4" name="テキスト ボックス 3">
            <a:extLst>
              <a:ext uri="{FF2B5EF4-FFF2-40B4-BE49-F238E27FC236}">
                <a16:creationId xmlns:a16="http://schemas.microsoft.com/office/drawing/2014/main" id="{EB222EA9-8DD5-4711-B3C8-C4872B040C2F}"/>
              </a:ext>
            </a:extLst>
          </p:cNvPr>
          <p:cNvSpPr txBox="1"/>
          <p:nvPr/>
        </p:nvSpPr>
        <p:spPr>
          <a:xfrm>
            <a:off x="329577" y="5320182"/>
            <a:ext cx="11532836" cy="954107"/>
          </a:xfrm>
          <a:prstGeom prst="rect">
            <a:avLst/>
          </a:prstGeom>
          <a:noFill/>
        </p:spPr>
        <p:txBody>
          <a:bodyPr wrap="square" rtlCol="0">
            <a:spAutoFit/>
          </a:bodyPr>
          <a:lstStyle/>
          <a:p>
            <a:pPr algn="ctr"/>
            <a:r>
              <a:rPr lang="ja-JP" altLang="en-US" sz="2800" b="0" i="0" dirty="0">
                <a:solidFill>
                  <a:srgbClr val="3E3E3E"/>
                </a:solidFill>
                <a:effectLst/>
                <a:latin typeface="Meiryo UI" panose="020B0604030504040204" pitchFamily="50" charset="-128"/>
                <a:ea typeface="Meiryo UI" panose="020B0604030504040204" pitchFamily="50" charset="-128"/>
              </a:rPr>
              <a:t>迎え角を大きくするにつれて流れは徐々に翼表面から剥がれていく。この時すでに後縁から流れが剥がれ始めて</a:t>
            </a:r>
            <a:r>
              <a:rPr lang="ja-JP" altLang="en-US" sz="2800" b="1" i="0" dirty="0">
                <a:solidFill>
                  <a:srgbClr val="3E3E3E"/>
                </a:solidFill>
                <a:effectLst/>
                <a:latin typeface="Meiryo UI" panose="020B0604030504040204" pitchFamily="50" charset="-128"/>
                <a:ea typeface="Meiryo UI" panose="020B0604030504040204" pitchFamily="50" charset="-128"/>
              </a:rPr>
              <a:t>バフェット</a:t>
            </a:r>
            <a:r>
              <a:rPr lang="ja-JP" altLang="en-US" sz="2800" b="0" i="0" dirty="0">
                <a:solidFill>
                  <a:srgbClr val="3E3E3E"/>
                </a:solidFill>
                <a:effectLst/>
                <a:latin typeface="Meiryo UI" panose="020B0604030504040204" pitchFamily="50" charset="-128"/>
                <a:ea typeface="Meiryo UI" panose="020B0604030504040204" pitchFamily="50" charset="-128"/>
              </a:rPr>
              <a:t>という状態に入る。</a:t>
            </a:r>
            <a:endParaRPr lang="en-US" altLang="ja-JP" sz="2800" i="0" dirty="0">
              <a:solidFill>
                <a:srgbClr val="3E3E3E"/>
              </a:solidFill>
              <a:effectLst/>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81718ED9-F290-D145-53CB-3D1FCC3695AE}"/>
              </a:ext>
            </a:extLst>
          </p:cNvPr>
          <p:cNvSpPr txBox="1"/>
          <p:nvPr/>
        </p:nvSpPr>
        <p:spPr>
          <a:xfrm>
            <a:off x="3177630" y="152823"/>
            <a:ext cx="5836735" cy="584775"/>
          </a:xfrm>
          <a:prstGeom prst="rect">
            <a:avLst/>
          </a:prstGeom>
          <a:noFill/>
        </p:spPr>
        <p:txBody>
          <a:bodyPr wrap="square" rtlCol="0">
            <a:spAutoFit/>
          </a:bodyPr>
          <a:lstStyle/>
          <a:p>
            <a:pPr algn="ctr"/>
            <a:r>
              <a:rPr lang="ja-JP" altLang="en-US" sz="3200" b="1" i="0" dirty="0">
                <a:solidFill>
                  <a:srgbClr val="3E3E3E"/>
                </a:solidFill>
                <a:effectLst/>
                <a:latin typeface="Helvetica" panose="020B0604020202020204" pitchFamily="34" charset="0"/>
              </a:rPr>
              <a:t>翼形の失速の様子</a:t>
            </a:r>
          </a:p>
        </p:txBody>
      </p:sp>
      <p:sp>
        <p:nvSpPr>
          <p:cNvPr id="6" name="正方形/長方形 5">
            <a:extLst>
              <a:ext uri="{FF2B5EF4-FFF2-40B4-BE49-F238E27FC236}">
                <a16:creationId xmlns:a16="http://schemas.microsoft.com/office/drawing/2014/main" id="{52497071-AF13-98B0-B31C-41B2AB6BF323}"/>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17840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9B97561-1B20-A0D9-4304-843AF17849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39907" y="721185"/>
            <a:ext cx="7112176" cy="4445110"/>
          </a:xfrm>
          <a:prstGeom prst="rect">
            <a:avLst/>
          </a:prstGeom>
        </p:spPr>
      </p:pic>
      <p:sp>
        <p:nvSpPr>
          <p:cNvPr id="4" name="テキスト ボックス 3">
            <a:extLst>
              <a:ext uri="{FF2B5EF4-FFF2-40B4-BE49-F238E27FC236}">
                <a16:creationId xmlns:a16="http://schemas.microsoft.com/office/drawing/2014/main" id="{EB222EA9-8DD5-4711-B3C8-C4872B040C2F}"/>
              </a:ext>
            </a:extLst>
          </p:cNvPr>
          <p:cNvSpPr txBox="1"/>
          <p:nvPr/>
        </p:nvSpPr>
        <p:spPr>
          <a:xfrm>
            <a:off x="329577" y="5320182"/>
            <a:ext cx="11532836" cy="1384995"/>
          </a:xfrm>
          <a:prstGeom prst="rect">
            <a:avLst/>
          </a:prstGeom>
          <a:noFill/>
        </p:spPr>
        <p:txBody>
          <a:bodyPr wrap="square" rtlCol="0">
            <a:spAutoFit/>
          </a:bodyPr>
          <a:lstStyle/>
          <a:p>
            <a:pPr algn="ctr"/>
            <a:r>
              <a:rPr lang="ja-JP" altLang="en-US" sz="2800" b="0" i="0" dirty="0">
                <a:solidFill>
                  <a:srgbClr val="3E3E3E"/>
                </a:solidFill>
                <a:effectLst/>
                <a:latin typeface="Helvetica" panose="020B0604020202020204" pitchFamily="34" charset="0"/>
              </a:rPr>
              <a:t>迎え角を大きく取ると流れは</a:t>
            </a:r>
            <a:endParaRPr lang="en-US" altLang="ja-JP" sz="2800" b="0" i="0" dirty="0">
              <a:solidFill>
                <a:srgbClr val="3E3E3E"/>
              </a:solidFill>
              <a:effectLst/>
              <a:latin typeface="Helvetica" panose="020B0604020202020204" pitchFamily="34" charset="0"/>
            </a:endParaRPr>
          </a:p>
          <a:p>
            <a:pPr algn="ctr"/>
            <a:r>
              <a:rPr lang="ja-JP" altLang="en-US" sz="2800" b="1" i="0" dirty="0">
                <a:solidFill>
                  <a:srgbClr val="3E3E3E"/>
                </a:solidFill>
                <a:effectLst/>
                <a:latin typeface="Helvetica" panose="020B0604020202020204" pitchFamily="34" charset="0"/>
              </a:rPr>
              <a:t>前縁から大きく剥がれ翼表面に沿って流れなくなる。</a:t>
            </a:r>
            <a:endParaRPr lang="en-US" altLang="ja-JP" sz="2800" b="1" i="0" dirty="0">
              <a:solidFill>
                <a:srgbClr val="3E3E3E"/>
              </a:solidFill>
              <a:effectLst/>
              <a:latin typeface="Helvetica" panose="020B0604020202020204" pitchFamily="34" charset="0"/>
            </a:endParaRPr>
          </a:p>
          <a:p>
            <a:pPr algn="ctr"/>
            <a:r>
              <a:rPr lang="ja-JP" altLang="en-US" sz="2800" b="0" i="0" dirty="0">
                <a:solidFill>
                  <a:srgbClr val="3E3E3E"/>
                </a:solidFill>
                <a:effectLst/>
                <a:latin typeface="Helvetica" panose="020B0604020202020204" pitchFamily="34" charset="0"/>
              </a:rPr>
              <a:t>この状態を</a:t>
            </a:r>
            <a:r>
              <a:rPr lang="ja-JP" altLang="en-US" sz="2800" b="1" i="0" dirty="0">
                <a:solidFill>
                  <a:srgbClr val="FF0000"/>
                </a:solidFill>
                <a:effectLst/>
                <a:latin typeface="Helvetica" panose="020B0604020202020204" pitchFamily="34" charset="0"/>
              </a:rPr>
              <a:t>失速</a:t>
            </a:r>
            <a:r>
              <a:rPr lang="ja-JP" altLang="en-US" sz="2800" b="0" i="0" dirty="0">
                <a:solidFill>
                  <a:srgbClr val="3E3E3E"/>
                </a:solidFill>
                <a:effectLst/>
                <a:latin typeface="Helvetica" panose="020B0604020202020204" pitchFamily="34" charset="0"/>
              </a:rPr>
              <a:t>といい、揚力は減少し抵抗は増加します。</a:t>
            </a:r>
            <a:endParaRPr lang="en-US" altLang="ja-JP" sz="2800" i="0" dirty="0">
              <a:solidFill>
                <a:srgbClr val="3E3E3E"/>
              </a:solidFill>
              <a:effectLst/>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81718ED9-F290-D145-53CB-3D1FCC3695AE}"/>
              </a:ext>
            </a:extLst>
          </p:cNvPr>
          <p:cNvSpPr txBox="1"/>
          <p:nvPr/>
        </p:nvSpPr>
        <p:spPr>
          <a:xfrm>
            <a:off x="3177630" y="152823"/>
            <a:ext cx="5836735" cy="584775"/>
          </a:xfrm>
          <a:prstGeom prst="rect">
            <a:avLst/>
          </a:prstGeom>
          <a:noFill/>
        </p:spPr>
        <p:txBody>
          <a:bodyPr wrap="square" rtlCol="0">
            <a:spAutoFit/>
          </a:bodyPr>
          <a:lstStyle/>
          <a:p>
            <a:pPr algn="ctr"/>
            <a:r>
              <a:rPr lang="ja-JP" altLang="en-US" sz="3200" b="1" i="0" dirty="0">
                <a:solidFill>
                  <a:srgbClr val="3E3E3E"/>
                </a:solidFill>
                <a:effectLst/>
                <a:latin typeface="Helvetica" panose="020B0604020202020204" pitchFamily="34" charset="0"/>
              </a:rPr>
              <a:t>翼形の失速の様子</a:t>
            </a:r>
          </a:p>
        </p:txBody>
      </p:sp>
      <p:sp>
        <p:nvSpPr>
          <p:cNvPr id="6" name="正方形/長方形 5">
            <a:extLst>
              <a:ext uri="{FF2B5EF4-FFF2-40B4-BE49-F238E27FC236}">
                <a16:creationId xmlns:a16="http://schemas.microsoft.com/office/drawing/2014/main" id="{ACA859AA-0360-8B1F-91F0-4BCE062066FD}"/>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044377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1718ED9-F290-D145-53CB-3D1FCC3695AE}"/>
              </a:ext>
            </a:extLst>
          </p:cNvPr>
          <p:cNvSpPr txBox="1"/>
          <p:nvPr/>
        </p:nvSpPr>
        <p:spPr>
          <a:xfrm>
            <a:off x="3177630" y="152823"/>
            <a:ext cx="5836735" cy="584775"/>
          </a:xfrm>
          <a:prstGeom prst="rect">
            <a:avLst/>
          </a:prstGeom>
          <a:noFill/>
        </p:spPr>
        <p:txBody>
          <a:bodyPr wrap="square" rtlCol="0">
            <a:spAutoFit/>
          </a:bodyPr>
          <a:lstStyle/>
          <a:p>
            <a:pPr algn="ctr"/>
            <a:r>
              <a:rPr lang="ja-JP" altLang="en-US" sz="3200" b="1" dirty="0">
                <a:solidFill>
                  <a:srgbClr val="3E3E3E"/>
                </a:solidFill>
                <a:latin typeface="Helvetica" panose="020B0604020202020204" pitchFamily="34" charset="0"/>
              </a:rPr>
              <a:t>機内の</a:t>
            </a:r>
            <a:r>
              <a:rPr lang="ja-JP" altLang="en-US" sz="3200" b="1" i="0" dirty="0">
                <a:solidFill>
                  <a:srgbClr val="3E3E3E"/>
                </a:solidFill>
                <a:effectLst/>
                <a:latin typeface="Helvetica" panose="020B0604020202020204" pitchFamily="34" charset="0"/>
              </a:rPr>
              <a:t>失速の様子</a:t>
            </a:r>
          </a:p>
        </p:txBody>
      </p:sp>
      <p:pic>
        <p:nvPicPr>
          <p:cNvPr id="2" name="失速">
            <a:hlinkClick r:id="" action="ppaction://media"/>
            <a:extLst>
              <a:ext uri="{FF2B5EF4-FFF2-40B4-BE49-F238E27FC236}">
                <a16:creationId xmlns:a16="http://schemas.microsoft.com/office/drawing/2014/main" id="{34FBE67D-302D-628D-8480-729EA4DF847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4297" y="940798"/>
            <a:ext cx="11963400" cy="5533072"/>
          </a:xfrm>
          <a:prstGeom prst="rect">
            <a:avLst/>
          </a:prstGeom>
        </p:spPr>
      </p:pic>
      <p:sp>
        <p:nvSpPr>
          <p:cNvPr id="4" name="正方形/長方形 3">
            <a:extLst>
              <a:ext uri="{FF2B5EF4-FFF2-40B4-BE49-F238E27FC236}">
                <a16:creationId xmlns:a16="http://schemas.microsoft.com/office/drawing/2014/main" id="{CA3FAE4D-EFC7-FD49-D2A0-387D912031A3}"/>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29382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D68E162-C7C0-F02D-B774-EF5919ADA4A3}"/>
              </a:ext>
            </a:extLst>
          </p:cNvPr>
          <p:cNvSpPr txBox="1"/>
          <p:nvPr/>
        </p:nvSpPr>
        <p:spPr>
          <a:xfrm>
            <a:off x="850900" y="2431763"/>
            <a:ext cx="10490199" cy="923330"/>
          </a:xfrm>
          <a:prstGeom prst="rect">
            <a:avLst/>
          </a:prstGeom>
          <a:noFill/>
        </p:spPr>
        <p:txBody>
          <a:bodyPr wrap="square" rtlCol="0">
            <a:spAutoFit/>
          </a:bodyPr>
          <a:lstStyle/>
          <a:p>
            <a:pPr algn="ctr"/>
            <a:r>
              <a:rPr kumimoji="1" lang="ja-JP" altLang="en-US" sz="5400" b="1" dirty="0">
                <a:latin typeface="Meiryo UI" panose="020B0604030504040204" pitchFamily="50" charset="-128"/>
                <a:ea typeface="Meiryo UI" panose="020B0604030504040204" pitchFamily="50" charset="-128"/>
              </a:rPr>
              <a:t>地面効果</a:t>
            </a:r>
          </a:p>
        </p:txBody>
      </p:sp>
      <p:sp>
        <p:nvSpPr>
          <p:cNvPr id="4" name="テキスト ボックス 3">
            <a:extLst>
              <a:ext uri="{FF2B5EF4-FFF2-40B4-BE49-F238E27FC236}">
                <a16:creationId xmlns:a16="http://schemas.microsoft.com/office/drawing/2014/main" id="{0491BDCC-4F23-D6B3-2D69-4ECCC255AA0B}"/>
              </a:ext>
            </a:extLst>
          </p:cNvPr>
          <p:cNvSpPr txBox="1"/>
          <p:nvPr/>
        </p:nvSpPr>
        <p:spPr>
          <a:xfrm>
            <a:off x="850900" y="3222481"/>
            <a:ext cx="10490199" cy="584775"/>
          </a:xfrm>
          <a:prstGeom prst="rect">
            <a:avLst/>
          </a:prstGeom>
          <a:noFill/>
        </p:spPr>
        <p:txBody>
          <a:bodyPr wrap="square" rtlCol="0">
            <a:spAutoFit/>
          </a:bodyPr>
          <a:lstStyle/>
          <a:p>
            <a:pPr algn="ctr"/>
            <a:r>
              <a:rPr lang="en-US" altLang="ja-JP" sz="3200" dirty="0">
                <a:latin typeface="Meiryo UI" panose="020B0604030504040204" pitchFamily="50" charset="-128"/>
                <a:ea typeface="Meiryo UI" panose="020B0604030504040204" pitchFamily="50" charset="-128"/>
              </a:rPr>
              <a:t>Ground Effect</a:t>
            </a:r>
            <a:endParaRPr kumimoji="1" lang="ja-JP" altLang="en-US" sz="3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18589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C556A17-2E59-E1F0-FC4E-B33C147B0BBA}"/>
              </a:ext>
            </a:extLst>
          </p:cNvPr>
          <p:cNvPicPr>
            <a:picLocks noChangeAspect="1"/>
          </p:cNvPicPr>
          <p:nvPr/>
        </p:nvPicPr>
        <p:blipFill rotWithShape="1">
          <a:blip r:embed="rId2">
            <a:extLst>
              <a:ext uri="{28A0092B-C50C-407E-A947-70E740481C1C}">
                <a14:useLocalDpi xmlns:a14="http://schemas.microsoft.com/office/drawing/2010/main" val="0"/>
              </a:ext>
            </a:extLst>
          </a:blip>
          <a:srcRect t="9190"/>
          <a:stretch/>
        </p:blipFill>
        <p:spPr>
          <a:xfrm>
            <a:off x="1824926" y="1411177"/>
            <a:ext cx="8542148" cy="4035646"/>
          </a:xfrm>
          <a:prstGeom prst="rect">
            <a:avLst/>
          </a:prstGeom>
        </p:spPr>
      </p:pic>
      <p:sp>
        <p:nvSpPr>
          <p:cNvPr id="6" name="テキスト ボックス 5">
            <a:extLst>
              <a:ext uri="{FF2B5EF4-FFF2-40B4-BE49-F238E27FC236}">
                <a16:creationId xmlns:a16="http://schemas.microsoft.com/office/drawing/2014/main" id="{48C24952-C977-DB50-163A-203BCC9D43D6}"/>
              </a:ext>
            </a:extLst>
          </p:cNvPr>
          <p:cNvSpPr txBox="1"/>
          <p:nvPr/>
        </p:nvSpPr>
        <p:spPr>
          <a:xfrm>
            <a:off x="4957197" y="1886581"/>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揚力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947B4604-65CD-1EDC-7EE0-22A38FEBE8D3}"/>
              </a:ext>
            </a:extLst>
          </p:cNvPr>
          <p:cNvSpPr txBox="1"/>
          <p:nvPr/>
        </p:nvSpPr>
        <p:spPr>
          <a:xfrm>
            <a:off x="3108055" y="3976270"/>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抗力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02CB18FC-5F86-A1C0-BAF9-54B5AFA7E00E}"/>
              </a:ext>
            </a:extLst>
          </p:cNvPr>
          <p:cNvSpPr txBox="1"/>
          <p:nvPr/>
        </p:nvSpPr>
        <p:spPr>
          <a:xfrm>
            <a:off x="7811145" y="2287457"/>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推力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F303B1BF-4B54-9698-4379-869361603D5F}"/>
              </a:ext>
            </a:extLst>
          </p:cNvPr>
          <p:cNvSpPr txBox="1"/>
          <p:nvPr/>
        </p:nvSpPr>
        <p:spPr>
          <a:xfrm>
            <a:off x="4451242" y="4699524"/>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重力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580C7CEC-A386-B89A-BDC4-0108BD31086A}"/>
              </a:ext>
            </a:extLst>
          </p:cNvPr>
          <p:cNvSpPr txBox="1"/>
          <p:nvPr/>
        </p:nvSpPr>
        <p:spPr>
          <a:xfrm>
            <a:off x="3488023" y="571279"/>
            <a:ext cx="5215954" cy="584775"/>
          </a:xfrm>
          <a:prstGeom prst="rect">
            <a:avLst/>
          </a:prstGeom>
          <a:noFill/>
        </p:spPr>
        <p:txBody>
          <a:bodyPr wrap="square" rtlCol="0">
            <a:spAutoFit/>
          </a:bodyPr>
          <a:lstStyle/>
          <a:p>
            <a:pPr algn="ctr"/>
            <a:r>
              <a:rPr lang="ja-JP" altLang="en-US" sz="3200" b="1" dirty="0">
                <a:latin typeface="Meiryo UI" panose="020B0604030504040204" pitchFamily="50" charset="-128"/>
                <a:ea typeface="Meiryo UI" panose="020B0604030504040204" pitchFamily="50" charset="-128"/>
              </a:rPr>
              <a:t>飛行中に主に働く力</a:t>
            </a:r>
            <a:endParaRPr kumimoji="1" lang="en-US" altLang="ja-JP" sz="3200" b="1" dirty="0">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9A5C354F-9405-B7C9-9AC7-16AE4DE2CEC4}"/>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317260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9B97561-1B20-A0D9-4304-843AF17849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9588" y="898902"/>
            <a:ext cx="5134102" cy="5315918"/>
          </a:xfrm>
          <a:prstGeom prst="rect">
            <a:avLst/>
          </a:prstGeom>
        </p:spPr>
      </p:pic>
      <p:sp>
        <p:nvSpPr>
          <p:cNvPr id="4" name="テキスト ボックス 3">
            <a:extLst>
              <a:ext uri="{FF2B5EF4-FFF2-40B4-BE49-F238E27FC236}">
                <a16:creationId xmlns:a16="http://schemas.microsoft.com/office/drawing/2014/main" id="{EB222EA9-8DD5-4711-B3C8-C4872B040C2F}"/>
              </a:ext>
            </a:extLst>
          </p:cNvPr>
          <p:cNvSpPr txBox="1"/>
          <p:nvPr/>
        </p:nvSpPr>
        <p:spPr>
          <a:xfrm>
            <a:off x="5625885" y="1659285"/>
            <a:ext cx="6236527" cy="3539430"/>
          </a:xfrm>
          <a:prstGeom prst="rect">
            <a:avLst/>
          </a:prstGeom>
          <a:noFill/>
        </p:spPr>
        <p:txBody>
          <a:bodyPr wrap="square" rtlCol="0">
            <a:spAutoFit/>
          </a:bodyPr>
          <a:lstStyle/>
          <a:p>
            <a:r>
              <a:rPr lang="ja-JP" altLang="en-US" sz="2800" dirty="0">
                <a:solidFill>
                  <a:srgbClr val="202122"/>
                </a:solidFill>
                <a:latin typeface="Meiryo UI" panose="020B0604030504040204" pitchFamily="50" charset="-128"/>
                <a:ea typeface="Meiryo UI" panose="020B0604030504040204" pitchFamily="50" charset="-128"/>
              </a:rPr>
              <a:t>翼</a:t>
            </a:r>
            <a:r>
              <a:rPr lang="ja-JP" altLang="en-US" sz="2800" b="0" i="0" dirty="0">
                <a:solidFill>
                  <a:srgbClr val="202122"/>
                </a:solidFill>
                <a:effectLst/>
                <a:latin typeface="Meiryo UI" panose="020B0604030504040204" pitchFamily="50" charset="-128"/>
                <a:ea typeface="Meiryo UI" panose="020B0604030504040204" pitchFamily="50" charset="-128"/>
              </a:rPr>
              <a:t>形状を持つ物体が地面付近を移動するとき、翼と地面の間の空気流の変化に影響を受ける現象である。</a:t>
            </a:r>
            <a:endParaRPr lang="en-US" altLang="ja-JP" sz="2800" b="0" i="0" dirty="0">
              <a:solidFill>
                <a:srgbClr val="202122"/>
              </a:solidFill>
              <a:effectLst/>
              <a:latin typeface="Meiryo UI" panose="020B0604030504040204" pitchFamily="50" charset="-128"/>
              <a:ea typeface="Meiryo UI" panose="020B0604030504040204" pitchFamily="50" charset="-128"/>
            </a:endParaRPr>
          </a:p>
          <a:p>
            <a:endParaRPr lang="en-US" altLang="ja-JP" sz="2800" dirty="0">
              <a:solidFill>
                <a:srgbClr val="202122"/>
              </a:solidFill>
              <a:latin typeface="Meiryo UI" panose="020B0604030504040204" pitchFamily="50" charset="-128"/>
              <a:ea typeface="Meiryo UI" panose="020B0604030504040204" pitchFamily="50" charset="-128"/>
            </a:endParaRPr>
          </a:p>
          <a:p>
            <a:endParaRPr lang="en-US" altLang="ja-JP" sz="2800" b="0" i="0" dirty="0">
              <a:solidFill>
                <a:srgbClr val="202122"/>
              </a:solidFill>
              <a:effectLst/>
              <a:latin typeface="Meiryo UI" panose="020B0604030504040204" pitchFamily="50" charset="-128"/>
              <a:ea typeface="Meiryo UI" panose="020B0604030504040204" pitchFamily="50" charset="-128"/>
            </a:endParaRPr>
          </a:p>
          <a:p>
            <a:r>
              <a:rPr lang="ja-JP" altLang="en-US" sz="2800" b="0" i="0" dirty="0">
                <a:solidFill>
                  <a:srgbClr val="202122"/>
                </a:solidFill>
                <a:effectLst/>
                <a:latin typeface="Meiryo UI" panose="020B0604030504040204" pitchFamily="50" charset="-128"/>
                <a:ea typeface="Meiryo UI" panose="020B0604030504040204" pitchFamily="50" charset="-128"/>
              </a:rPr>
              <a:t>着陸する際には空気のクッションに乗って滑っていくような感覚となり、</a:t>
            </a:r>
            <a:r>
              <a:rPr lang="ja-JP" altLang="en-US" sz="2800" b="1" i="0" dirty="0">
                <a:solidFill>
                  <a:srgbClr val="FF0000"/>
                </a:solidFill>
                <a:effectLst/>
                <a:latin typeface="Meiryo UI" panose="020B0604030504040204" pitchFamily="50" charset="-128"/>
                <a:ea typeface="Meiryo UI" panose="020B0604030504040204" pitchFamily="50" charset="-128"/>
              </a:rPr>
              <a:t>着陸しにくくなるという現象も起きる。</a:t>
            </a:r>
            <a:endParaRPr lang="en-US" altLang="ja-JP" sz="2800" b="1" i="0" dirty="0">
              <a:solidFill>
                <a:srgbClr val="FF0000"/>
              </a:solidFill>
              <a:effectLst/>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81718ED9-F290-D145-53CB-3D1FCC3695AE}"/>
              </a:ext>
            </a:extLst>
          </p:cNvPr>
          <p:cNvSpPr txBox="1"/>
          <p:nvPr/>
        </p:nvSpPr>
        <p:spPr>
          <a:xfrm>
            <a:off x="3177630" y="152823"/>
            <a:ext cx="5836735" cy="584775"/>
          </a:xfrm>
          <a:prstGeom prst="rect">
            <a:avLst/>
          </a:prstGeom>
          <a:noFill/>
        </p:spPr>
        <p:txBody>
          <a:bodyPr wrap="square" rtlCol="0">
            <a:spAutoFit/>
          </a:bodyPr>
          <a:lstStyle/>
          <a:p>
            <a:pPr algn="ctr"/>
            <a:r>
              <a:rPr lang="ja-JP" altLang="en-US" sz="3200" b="1" dirty="0">
                <a:solidFill>
                  <a:srgbClr val="3E3E3E"/>
                </a:solidFill>
                <a:latin typeface="Helvetica" panose="020B0604020202020204" pitchFamily="34" charset="0"/>
              </a:rPr>
              <a:t>地面効果</a:t>
            </a:r>
            <a:r>
              <a:rPr lang="en-US" altLang="ja-JP" sz="3200" b="1" dirty="0">
                <a:solidFill>
                  <a:srgbClr val="3E3E3E"/>
                </a:solidFill>
                <a:latin typeface="Helvetica" panose="020B0604020202020204" pitchFamily="34" charset="0"/>
              </a:rPr>
              <a:t>(Ground Effect)</a:t>
            </a:r>
            <a:endParaRPr lang="ja-JP" altLang="en-US" sz="3200" b="1" i="0" dirty="0">
              <a:solidFill>
                <a:srgbClr val="3E3E3E"/>
              </a:solidFill>
              <a:effectLst/>
              <a:latin typeface="Helvetica" panose="020B0604020202020204" pitchFamily="34" charset="0"/>
            </a:endParaRPr>
          </a:p>
        </p:txBody>
      </p:sp>
      <p:sp>
        <p:nvSpPr>
          <p:cNvPr id="6" name="正方形/長方形 5">
            <a:extLst>
              <a:ext uri="{FF2B5EF4-FFF2-40B4-BE49-F238E27FC236}">
                <a16:creationId xmlns:a16="http://schemas.microsoft.com/office/drawing/2014/main" id="{0C3985C5-1E4B-3DE0-73FC-C7F5F54D4E2A}"/>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31975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C556A17-2E59-E1F0-FC4E-B33C147B0BBA}"/>
              </a:ext>
            </a:extLst>
          </p:cNvPr>
          <p:cNvPicPr>
            <a:picLocks noChangeAspect="1"/>
          </p:cNvPicPr>
          <p:nvPr/>
        </p:nvPicPr>
        <p:blipFill rotWithShape="1">
          <a:blip r:embed="rId2">
            <a:extLst>
              <a:ext uri="{28A0092B-C50C-407E-A947-70E740481C1C}">
                <a14:useLocalDpi xmlns:a14="http://schemas.microsoft.com/office/drawing/2010/main" val="0"/>
              </a:ext>
            </a:extLst>
          </a:blip>
          <a:srcRect t="9190"/>
          <a:stretch/>
        </p:blipFill>
        <p:spPr>
          <a:xfrm>
            <a:off x="1824926" y="1411176"/>
            <a:ext cx="8542148" cy="4035646"/>
          </a:xfrm>
          <a:prstGeom prst="rect">
            <a:avLst/>
          </a:prstGeom>
        </p:spPr>
      </p:pic>
      <p:sp>
        <p:nvSpPr>
          <p:cNvPr id="6" name="テキスト ボックス 5">
            <a:extLst>
              <a:ext uri="{FF2B5EF4-FFF2-40B4-BE49-F238E27FC236}">
                <a16:creationId xmlns:a16="http://schemas.microsoft.com/office/drawing/2014/main" id="{48C24952-C977-DB50-163A-203BCC9D43D6}"/>
              </a:ext>
            </a:extLst>
          </p:cNvPr>
          <p:cNvSpPr txBox="1"/>
          <p:nvPr/>
        </p:nvSpPr>
        <p:spPr>
          <a:xfrm>
            <a:off x="4957197" y="1886581"/>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揚力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02CB18FC-5F86-A1C0-BAF9-54B5AFA7E00E}"/>
              </a:ext>
            </a:extLst>
          </p:cNvPr>
          <p:cNvSpPr txBox="1"/>
          <p:nvPr/>
        </p:nvSpPr>
        <p:spPr>
          <a:xfrm>
            <a:off x="7811145" y="2287457"/>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推力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F303B1BF-4B54-9698-4379-869361603D5F}"/>
              </a:ext>
            </a:extLst>
          </p:cNvPr>
          <p:cNvSpPr txBox="1"/>
          <p:nvPr/>
        </p:nvSpPr>
        <p:spPr>
          <a:xfrm>
            <a:off x="4451242" y="4699524"/>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重力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580C7CEC-A386-B89A-BDC4-0108BD31086A}"/>
              </a:ext>
            </a:extLst>
          </p:cNvPr>
          <p:cNvSpPr txBox="1"/>
          <p:nvPr/>
        </p:nvSpPr>
        <p:spPr>
          <a:xfrm>
            <a:off x="3488023" y="571279"/>
            <a:ext cx="5215954" cy="584775"/>
          </a:xfrm>
          <a:prstGeom prst="rect">
            <a:avLst/>
          </a:prstGeom>
          <a:noFill/>
        </p:spPr>
        <p:txBody>
          <a:bodyPr wrap="square" rtlCol="0">
            <a:spAutoFit/>
          </a:bodyPr>
          <a:lstStyle/>
          <a:p>
            <a:pPr algn="ctr"/>
            <a:r>
              <a:rPr lang="ja-JP" altLang="en-US" sz="3200" b="1" dirty="0">
                <a:latin typeface="Meiryo UI" panose="020B0604030504040204" pitchFamily="50" charset="-128"/>
                <a:ea typeface="Meiryo UI" panose="020B0604030504040204" pitchFamily="50" charset="-128"/>
              </a:rPr>
              <a:t>飛行中に主に働く力</a:t>
            </a:r>
            <a:endParaRPr kumimoji="1" lang="en-US" altLang="ja-JP" sz="3200" b="1" dirty="0">
              <a:latin typeface="Meiryo UI" panose="020B0604030504040204" pitchFamily="50" charset="-128"/>
              <a:ea typeface="Meiryo UI" panose="020B0604030504040204" pitchFamily="50" charset="-128"/>
            </a:endParaRPr>
          </a:p>
        </p:txBody>
      </p:sp>
      <p:grpSp>
        <p:nvGrpSpPr>
          <p:cNvPr id="3" name="グループ化 2">
            <a:extLst>
              <a:ext uri="{FF2B5EF4-FFF2-40B4-BE49-F238E27FC236}">
                <a16:creationId xmlns:a16="http://schemas.microsoft.com/office/drawing/2014/main" id="{058582B3-A754-D682-52E0-AE82B51F98C8}"/>
              </a:ext>
            </a:extLst>
          </p:cNvPr>
          <p:cNvGrpSpPr/>
          <p:nvPr/>
        </p:nvGrpSpPr>
        <p:grpSpPr>
          <a:xfrm>
            <a:off x="6653616" y="5701945"/>
            <a:ext cx="3713458" cy="898964"/>
            <a:chOff x="6653616" y="5701946"/>
            <a:chExt cx="3713458" cy="898964"/>
          </a:xfrm>
        </p:grpSpPr>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80AADB46-9DD4-C555-B78F-62E31449D039}"/>
                    </a:ext>
                  </a:extLst>
                </p:cNvPr>
                <p:cNvSpPr txBox="1"/>
                <p:nvPr/>
              </p:nvSpPr>
              <p:spPr>
                <a:xfrm>
                  <a:off x="7665526" y="5701946"/>
                  <a:ext cx="2701548" cy="8989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sz="2800" b="1" i="1" smtClean="0">
                            <a:solidFill>
                              <a:srgbClr val="FF0000"/>
                            </a:solidFill>
                            <a:latin typeface="Cambria Math" panose="02040503050406030204" pitchFamily="18" charset="0"/>
                            <a:ea typeface="Meiryo UI" panose="020B0604030504040204" pitchFamily="50" charset="-128"/>
                          </a:rPr>
                          <m:t>𝑳</m:t>
                        </m:r>
                        <m:r>
                          <a:rPr kumimoji="1" lang="en-US" altLang="ja-JP" sz="2800" b="1" i="1" smtClean="0">
                            <a:solidFill>
                              <a:srgbClr val="FF0000"/>
                            </a:solidFill>
                            <a:latin typeface="Cambria Math" panose="02040503050406030204" pitchFamily="18" charset="0"/>
                            <a:ea typeface="Meiryo UI" panose="020B0604030504040204" pitchFamily="50" charset="-128"/>
                          </a:rPr>
                          <m:t>=</m:t>
                        </m:r>
                        <m:f>
                          <m:fPr>
                            <m:ctrlPr>
                              <a:rPr kumimoji="1" lang="en-US" altLang="ja-JP" sz="2800" b="1" i="1" smtClean="0">
                                <a:solidFill>
                                  <a:srgbClr val="FF0000"/>
                                </a:solidFill>
                                <a:latin typeface="Cambria Math" panose="02040503050406030204" pitchFamily="18" charset="0"/>
                                <a:ea typeface="Meiryo UI" panose="020B0604030504040204" pitchFamily="50" charset="-128"/>
                              </a:rPr>
                            </m:ctrlPr>
                          </m:fPr>
                          <m:num>
                            <m:r>
                              <a:rPr kumimoji="1" lang="en-US" altLang="ja-JP" sz="2800" b="1" i="1" smtClean="0">
                                <a:solidFill>
                                  <a:srgbClr val="FF0000"/>
                                </a:solidFill>
                                <a:latin typeface="Cambria Math" panose="02040503050406030204" pitchFamily="18" charset="0"/>
                                <a:ea typeface="Meiryo UI" panose="020B0604030504040204" pitchFamily="50" charset="-128"/>
                              </a:rPr>
                              <m:t>𝟏</m:t>
                            </m:r>
                          </m:num>
                          <m:den>
                            <m:r>
                              <a:rPr kumimoji="1" lang="en-US" altLang="ja-JP" sz="2800" b="1" i="1" smtClean="0">
                                <a:solidFill>
                                  <a:srgbClr val="FF0000"/>
                                </a:solidFill>
                                <a:latin typeface="Cambria Math" panose="02040503050406030204" pitchFamily="18" charset="0"/>
                                <a:ea typeface="Meiryo UI" panose="020B0604030504040204" pitchFamily="50" charset="-128"/>
                              </a:rPr>
                              <m:t>𝟐</m:t>
                            </m:r>
                          </m:den>
                        </m:f>
                        <m:sSub>
                          <m:sSubPr>
                            <m:ctrlPr>
                              <a:rPr kumimoji="1" lang="en-US" altLang="ja-JP" sz="2800" b="1" i="1" smtClean="0">
                                <a:solidFill>
                                  <a:srgbClr val="FF0000"/>
                                </a:solidFill>
                                <a:latin typeface="Cambria Math" panose="02040503050406030204" pitchFamily="18" charset="0"/>
                                <a:ea typeface="Meiryo UI" panose="020B0604030504040204" pitchFamily="50" charset="-128"/>
                              </a:rPr>
                            </m:ctrlPr>
                          </m:sSubPr>
                          <m:e>
                            <m:r>
                              <a:rPr kumimoji="1" lang="en-US" altLang="ja-JP" sz="2800" b="1" i="1" smtClean="0">
                                <a:solidFill>
                                  <a:srgbClr val="FF0000"/>
                                </a:solidFill>
                                <a:latin typeface="Cambria Math" panose="02040503050406030204" pitchFamily="18" charset="0"/>
                                <a:ea typeface="Meiryo UI" panose="020B0604030504040204" pitchFamily="50" charset="-128"/>
                              </a:rPr>
                              <m:t>𝑪</m:t>
                            </m:r>
                          </m:e>
                          <m:sub>
                            <m:r>
                              <a:rPr kumimoji="1" lang="en-US" altLang="ja-JP" sz="2800" b="1" i="1" smtClean="0">
                                <a:solidFill>
                                  <a:srgbClr val="FF0000"/>
                                </a:solidFill>
                                <a:latin typeface="Cambria Math" panose="02040503050406030204" pitchFamily="18" charset="0"/>
                                <a:ea typeface="Meiryo UI" panose="020B0604030504040204" pitchFamily="50" charset="-128"/>
                              </a:rPr>
                              <m:t>𝑳</m:t>
                            </m:r>
                          </m:sub>
                        </m:sSub>
                        <m:r>
                          <a:rPr lang="en-US" altLang="ja-JP" sz="2800" b="1" i="1">
                            <a:solidFill>
                              <a:srgbClr val="FF0000"/>
                            </a:solidFill>
                            <a:latin typeface="Cambria Math" panose="02040503050406030204" pitchFamily="18" charset="0"/>
                            <a:ea typeface="Meiryo UI" panose="020B0604030504040204" pitchFamily="50" charset="-128"/>
                          </a:rPr>
                          <m:t>𝝆</m:t>
                        </m:r>
                        <m:sSup>
                          <m:sSupPr>
                            <m:ctrlPr>
                              <a:rPr lang="el-GR" altLang="ja-JP" sz="2800" b="1" i="1" smtClean="0">
                                <a:solidFill>
                                  <a:srgbClr val="FF0000"/>
                                </a:solidFill>
                                <a:latin typeface="Cambria Math" panose="02040503050406030204" pitchFamily="18" charset="0"/>
                                <a:ea typeface="Meiryo UI" panose="020B0604030504040204" pitchFamily="50" charset="-128"/>
                              </a:rPr>
                            </m:ctrlPr>
                          </m:sSupPr>
                          <m:e>
                            <m:r>
                              <a:rPr lang="en-US" altLang="ja-JP" sz="2800" b="1" i="1" smtClean="0">
                                <a:solidFill>
                                  <a:srgbClr val="FF0000"/>
                                </a:solidFill>
                                <a:latin typeface="Cambria Math" panose="02040503050406030204" pitchFamily="18" charset="0"/>
                                <a:ea typeface="Meiryo UI" panose="020B0604030504040204" pitchFamily="50" charset="-128"/>
                              </a:rPr>
                              <m:t>𝑽</m:t>
                            </m:r>
                          </m:e>
                          <m:sup>
                            <m:r>
                              <a:rPr lang="en-US" altLang="ja-JP" sz="2800" b="1" i="1" smtClean="0">
                                <a:solidFill>
                                  <a:srgbClr val="FF0000"/>
                                </a:solidFill>
                                <a:latin typeface="Cambria Math" panose="02040503050406030204" pitchFamily="18" charset="0"/>
                                <a:ea typeface="Meiryo UI" panose="020B0604030504040204" pitchFamily="50" charset="-128"/>
                              </a:rPr>
                              <m:t>𝟐</m:t>
                            </m:r>
                          </m:sup>
                        </m:sSup>
                        <m:r>
                          <a:rPr lang="en-US" altLang="ja-JP" sz="2800" b="1" i="1">
                            <a:solidFill>
                              <a:srgbClr val="FF0000"/>
                            </a:solidFill>
                            <a:latin typeface="Cambria Math" panose="02040503050406030204" pitchFamily="18" charset="0"/>
                            <a:ea typeface="Meiryo UI" panose="020B0604030504040204" pitchFamily="50" charset="-128"/>
                          </a:rPr>
                          <m:t>𝑺</m:t>
                        </m:r>
                      </m:oMath>
                    </m:oMathPara>
                  </a14:m>
                  <a:endParaRPr kumimoji="1" lang="en-US" altLang="ja-JP" sz="2800" b="1" dirty="0">
                    <a:solidFill>
                      <a:srgbClr val="FF0000"/>
                    </a:solidFill>
                    <a:latin typeface="Meiryo UI" panose="020B0604030504040204" pitchFamily="50" charset="-128"/>
                    <a:ea typeface="Meiryo UI" panose="020B0604030504040204" pitchFamily="50" charset="-128"/>
                  </a:endParaRPr>
                </a:p>
              </p:txBody>
            </p:sp>
          </mc:Choice>
          <mc:Fallback xmlns="">
            <p:sp>
              <p:nvSpPr>
                <p:cNvPr id="11" name="テキスト ボックス 10">
                  <a:extLst>
                    <a:ext uri="{FF2B5EF4-FFF2-40B4-BE49-F238E27FC236}">
                      <a16:creationId xmlns:a16="http://schemas.microsoft.com/office/drawing/2014/main" id="{80AADB46-9DD4-C555-B78F-62E31449D039}"/>
                    </a:ext>
                  </a:extLst>
                </p:cNvPr>
                <p:cNvSpPr txBox="1">
                  <a:spLocks noRot="1" noChangeAspect="1" noMove="1" noResize="1" noEditPoints="1" noAdjustHandles="1" noChangeArrowheads="1" noChangeShapeType="1" noTextEdit="1"/>
                </p:cNvSpPr>
                <p:nvPr/>
              </p:nvSpPr>
              <p:spPr>
                <a:xfrm>
                  <a:off x="7665526" y="5701946"/>
                  <a:ext cx="2701548" cy="898964"/>
                </a:xfrm>
                <a:prstGeom prst="rect">
                  <a:avLst/>
                </a:prstGeom>
                <a:blipFill>
                  <a:blip r:embed="rId3"/>
                  <a:stretch>
                    <a:fillRect/>
                  </a:stretch>
                </a:blipFill>
              </p:spPr>
              <p:txBody>
                <a:bodyPr/>
                <a:lstStyle/>
                <a:p>
                  <a:r>
                    <a:rPr lang="ja-JP" altLang="en-US">
                      <a:noFill/>
                    </a:rPr>
                    <a:t> </a:t>
                  </a:r>
                </a:p>
              </p:txBody>
            </p:sp>
          </mc:Fallback>
        </mc:AlternateContent>
        <p:sp>
          <p:nvSpPr>
            <p:cNvPr id="13" name="テキスト ボックス 12">
              <a:extLst>
                <a:ext uri="{FF2B5EF4-FFF2-40B4-BE49-F238E27FC236}">
                  <a16:creationId xmlns:a16="http://schemas.microsoft.com/office/drawing/2014/main" id="{321ECBFC-CC4A-498B-D482-9F2B3F05EC88}"/>
                </a:ext>
              </a:extLst>
            </p:cNvPr>
            <p:cNvSpPr txBox="1"/>
            <p:nvPr/>
          </p:nvSpPr>
          <p:spPr>
            <a:xfrm>
              <a:off x="6653616" y="5859040"/>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揚力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grpSp>
      <p:grpSp>
        <p:nvGrpSpPr>
          <p:cNvPr id="2" name="グループ化 1">
            <a:extLst>
              <a:ext uri="{FF2B5EF4-FFF2-40B4-BE49-F238E27FC236}">
                <a16:creationId xmlns:a16="http://schemas.microsoft.com/office/drawing/2014/main" id="{9E52445A-B0A5-247E-0966-7AC7F98F9203}"/>
              </a:ext>
            </a:extLst>
          </p:cNvPr>
          <p:cNvGrpSpPr/>
          <p:nvPr/>
        </p:nvGrpSpPr>
        <p:grpSpPr>
          <a:xfrm>
            <a:off x="1824926" y="5701946"/>
            <a:ext cx="3492994" cy="898964"/>
            <a:chOff x="2476113" y="5730098"/>
            <a:chExt cx="3492994" cy="898964"/>
          </a:xfrm>
        </p:grpSpPr>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9633B870-FFC2-909C-41A6-A92D820FEF88}"/>
                    </a:ext>
                  </a:extLst>
                </p:cNvPr>
                <p:cNvSpPr txBox="1"/>
                <p:nvPr/>
              </p:nvSpPr>
              <p:spPr>
                <a:xfrm>
                  <a:off x="3267559" y="5730098"/>
                  <a:ext cx="2701548" cy="8989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sz="2800" b="1" i="1" smtClean="0">
                            <a:solidFill>
                              <a:srgbClr val="FF0000"/>
                            </a:solidFill>
                            <a:latin typeface="Cambria Math" panose="02040503050406030204" pitchFamily="18" charset="0"/>
                            <a:ea typeface="Meiryo UI" panose="020B0604030504040204" pitchFamily="50" charset="-128"/>
                          </a:rPr>
                          <m:t>𝑫</m:t>
                        </m:r>
                        <m:r>
                          <a:rPr kumimoji="1" lang="en-US" altLang="ja-JP" sz="2800" b="1" i="1" smtClean="0">
                            <a:solidFill>
                              <a:srgbClr val="FF0000"/>
                            </a:solidFill>
                            <a:latin typeface="Cambria Math" panose="02040503050406030204" pitchFamily="18" charset="0"/>
                            <a:ea typeface="Meiryo UI" panose="020B0604030504040204" pitchFamily="50" charset="-128"/>
                          </a:rPr>
                          <m:t>=</m:t>
                        </m:r>
                        <m:f>
                          <m:fPr>
                            <m:ctrlPr>
                              <a:rPr kumimoji="1" lang="en-US" altLang="ja-JP" sz="2800" b="1" i="1" smtClean="0">
                                <a:solidFill>
                                  <a:srgbClr val="FF0000"/>
                                </a:solidFill>
                                <a:latin typeface="Cambria Math" panose="02040503050406030204" pitchFamily="18" charset="0"/>
                                <a:ea typeface="Meiryo UI" panose="020B0604030504040204" pitchFamily="50" charset="-128"/>
                              </a:rPr>
                            </m:ctrlPr>
                          </m:fPr>
                          <m:num>
                            <m:r>
                              <a:rPr kumimoji="1" lang="en-US" altLang="ja-JP" sz="2800" b="1" i="1" smtClean="0">
                                <a:solidFill>
                                  <a:srgbClr val="FF0000"/>
                                </a:solidFill>
                                <a:latin typeface="Cambria Math" panose="02040503050406030204" pitchFamily="18" charset="0"/>
                                <a:ea typeface="Meiryo UI" panose="020B0604030504040204" pitchFamily="50" charset="-128"/>
                              </a:rPr>
                              <m:t>𝟏</m:t>
                            </m:r>
                          </m:num>
                          <m:den>
                            <m:r>
                              <a:rPr kumimoji="1" lang="en-US" altLang="ja-JP" sz="2800" b="1" i="1" smtClean="0">
                                <a:solidFill>
                                  <a:srgbClr val="FF0000"/>
                                </a:solidFill>
                                <a:latin typeface="Cambria Math" panose="02040503050406030204" pitchFamily="18" charset="0"/>
                                <a:ea typeface="Meiryo UI" panose="020B0604030504040204" pitchFamily="50" charset="-128"/>
                              </a:rPr>
                              <m:t>𝟐</m:t>
                            </m:r>
                          </m:den>
                        </m:f>
                        <m:sSub>
                          <m:sSubPr>
                            <m:ctrlPr>
                              <a:rPr kumimoji="1" lang="en-US" altLang="ja-JP" sz="2800" b="1" i="1" smtClean="0">
                                <a:solidFill>
                                  <a:srgbClr val="FF0000"/>
                                </a:solidFill>
                                <a:latin typeface="Cambria Math" panose="02040503050406030204" pitchFamily="18" charset="0"/>
                                <a:ea typeface="Meiryo UI" panose="020B0604030504040204" pitchFamily="50" charset="-128"/>
                              </a:rPr>
                            </m:ctrlPr>
                          </m:sSubPr>
                          <m:e>
                            <m:r>
                              <a:rPr kumimoji="1" lang="en-US" altLang="ja-JP" sz="2800" b="1" i="1" smtClean="0">
                                <a:solidFill>
                                  <a:srgbClr val="FF0000"/>
                                </a:solidFill>
                                <a:latin typeface="Cambria Math" panose="02040503050406030204" pitchFamily="18" charset="0"/>
                                <a:ea typeface="Meiryo UI" panose="020B0604030504040204" pitchFamily="50" charset="-128"/>
                              </a:rPr>
                              <m:t>𝑪</m:t>
                            </m:r>
                          </m:e>
                          <m:sub>
                            <m:r>
                              <a:rPr kumimoji="1" lang="en-US" altLang="ja-JP" sz="2800" b="1" i="1" smtClean="0">
                                <a:solidFill>
                                  <a:srgbClr val="FF0000"/>
                                </a:solidFill>
                                <a:latin typeface="Cambria Math" panose="02040503050406030204" pitchFamily="18" charset="0"/>
                                <a:ea typeface="Meiryo UI" panose="020B0604030504040204" pitchFamily="50" charset="-128"/>
                              </a:rPr>
                              <m:t>𝑫</m:t>
                            </m:r>
                          </m:sub>
                        </m:sSub>
                        <m:r>
                          <a:rPr lang="en-US" altLang="ja-JP" sz="2800" b="1" i="1">
                            <a:solidFill>
                              <a:srgbClr val="FF0000"/>
                            </a:solidFill>
                            <a:latin typeface="Cambria Math" panose="02040503050406030204" pitchFamily="18" charset="0"/>
                            <a:ea typeface="Meiryo UI" panose="020B0604030504040204" pitchFamily="50" charset="-128"/>
                          </a:rPr>
                          <m:t>𝝆</m:t>
                        </m:r>
                        <m:sSup>
                          <m:sSupPr>
                            <m:ctrlPr>
                              <a:rPr lang="el-GR" altLang="ja-JP" sz="2800" b="1" i="1" smtClean="0">
                                <a:solidFill>
                                  <a:srgbClr val="FF0000"/>
                                </a:solidFill>
                                <a:latin typeface="Cambria Math" panose="02040503050406030204" pitchFamily="18" charset="0"/>
                                <a:ea typeface="Meiryo UI" panose="020B0604030504040204" pitchFamily="50" charset="-128"/>
                              </a:rPr>
                            </m:ctrlPr>
                          </m:sSupPr>
                          <m:e>
                            <m:r>
                              <a:rPr lang="en-US" altLang="ja-JP" sz="2800" b="1" i="1" smtClean="0">
                                <a:solidFill>
                                  <a:srgbClr val="FF0000"/>
                                </a:solidFill>
                                <a:latin typeface="Cambria Math" panose="02040503050406030204" pitchFamily="18" charset="0"/>
                                <a:ea typeface="Meiryo UI" panose="020B0604030504040204" pitchFamily="50" charset="-128"/>
                              </a:rPr>
                              <m:t>𝑽</m:t>
                            </m:r>
                          </m:e>
                          <m:sup>
                            <m:r>
                              <a:rPr lang="en-US" altLang="ja-JP" sz="2800" b="1" i="1" smtClean="0">
                                <a:solidFill>
                                  <a:srgbClr val="FF0000"/>
                                </a:solidFill>
                                <a:latin typeface="Cambria Math" panose="02040503050406030204" pitchFamily="18" charset="0"/>
                                <a:ea typeface="Meiryo UI" panose="020B0604030504040204" pitchFamily="50" charset="-128"/>
                              </a:rPr>
                              <m:t>𝟐</m:t>
                            </m:r>
                          </m:sup>
                        </m:sSup>
                        <m:r>
                          <a:rPr lang="en-US" altLang="ja-JP" sz="2800" b="1" i="1">
                            <a:solidFill>
                              <a:srgbClr val="FF0000"/>
                            </a:solidFill>
                            <a:latin typeface="Cambria Math" panose="02040503050406030204" pitchFamily="18" charset="0"/>
                            <a:ea typeface="Meiryo UI" panose="020B0604030504040204" pitchFamily="50" charset="-128"/>
                          </a:rPr>
                          <m:t>𝑺</m:t>
                        </m:r>
                      </m:oMath>
                    </m:oMathPara>
                  </a14:m>
                  <a:endParaRPr kumimoji="1" lang="en-US" altLang="ja-JP" sz="2800" b="1" dirty="0">
                    <a:solidFill>
                      <a:srgbClr val="FF0000"/>
                    </a:solidFill>
                    <a:latin typeface="Meiryo UI" panose="020B0604030504040204" pitchFamily="50" charset="-128"/>
                    <a:ea typeface="Meiryo UI" panose="020B0604030504040204" pitchFamily="50" charset="-128"/>
                  </a:endParaRPr>
                </a:p>
              </p:txBody>
            </p:sp>
          </mc:Choice>
          <mc:Fallback xmlns="">
            <p:sp>
              <p:nvSpPr>
                <p:cNvPr id="12" name="テキスト ボックス 11">
                  <a:extLst>
                    <a:ext uri="{FF2B5EF4-FFF2-40B4-BE49-F238E27FC236}">
                      <a16:creationId xmlns:a16="http://schemas.microsoft.com/office/drawing/2014/main" id="{9633B870-FFC2-909C-41A6-A92D820FEF88}"/>
                    </a:ext>
                  </a:extLst>
                </p:cNvPr>
                <p:cNvSpPr txBox="1">
                  <a:spLocks noRot="1" noChangeAspect="1" noMove="1" noResize="1" noEditPoints="1" noAdjustHandles="1" noChangeArrowheads="1" noChangeShapeType="1" noTextEdit="1"/>
                </p:cNvSpPr>
                <p:nvPr/>
              </p:nvSpPr>
              <p:spPr>
                <a:xfrm>
                  <a:off x="3267559" y="5730098"/>
                  <a:ext cx="2701548" cy="898964"/>
                </a:xfrm>
                <a:prstGeom prst="rect">
                  <a:avLst/>
                </a:prstGeom>
                <a:blipFill>
                  <a:blip r:embed="rId4"/>
                  <a:stretch>
                    <a:fillRect/>
                  </a:stretch>
                </a:blipFill>
              </p:spPr>
              <p:txBody>
                <a:bodyPr/>
                <a:lstStyle/>
                <a:p>
                  <a:r>
                    <a:rPr lang="ja-JP" altLang="en-US">
                      <a:noFill/>
                    </a:rPr>
                    <a:t> </a:t>
                  </a:r>
                </a:p>
              </p:txBody>
            </p:sp>
          </mc:Fallback>
        </mc:AlternateContent>
        <p:sp>
          <p:nvSpPr>
            <p:cNvPr id="14" name="テキスト ボックス 13">
              <a:extLst>
                <a:ext uri="{FF2B5EF4-FFF2-40B4-BE49-F238E27FC236}">
                  <a16:creationId xmlns:a16="http://schemas.microsoft.com/office/drawing/2014/main" id="{0AE57C9E-1407-76B5-20D2-E208C1AEF0FF}"/>
                </a:ext>
              </a:extLst>
            </p:cNvPr>
            <p:cNvSpPr txBox="1"/>
            <p:nvPr/>
          </p:nvSpPr>
          <p:spPr>
            <a:xfrm>
              <a:off x="2476113" y="5887192"/>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抗力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grpSp>
      <p:sp>
        <p:nvSpPr>
          <p:cNvPr id="16" name="テキスト ボックス 15">
            <a:extLst>
              <a:ext uri="{FF2B5EF4-FFF2-40B4-BE49-F238E27FC236}">
                <a16:creationId xmlns:a16="http://schemas.microsoft.com/office/drawing/2014/main" id="{B5BEDB87-8D5B-6189-F6FE-0460B6BB4396}"/>
              </a:ext>
            </a:extLst>
          </p:cNvPr>
          <p:cNvSpPr txBox="1"/>
          <p:nvPr/>
        </p:nvSpPr>
        <p:spPr>
          <a:xfrm>
            <a:off x="3108055" y="3976270"/>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抗力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3D9EC1E4-4C53-410E-30F6-A68B9F305AA1}"/>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89932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80C7CEC-A386-B89A-BDC4-0108BD31086A}"/>
              </a:ext>
            </a:extLst>
          </p:cNvPr>
          <p:cNvSpPr txBox="1"/>
          <p:nvPr/>
        </p:nvSpPr>
        <p:spPr>
          <a:xfrm>
            <a:off x="3488023" y="571279"/>
            <a:ext cx="5215954" cy="584775"/>
          </a:xfrm>
          <a:prstGeom prst="rect">
            <a:avLst/>
          </a:prstGeom>
          <a:noFill/>
        </p:spPr>
        <p:txBody>
          <a:bodyPr wrap="square" rtlCol="0">
            <a:spAutoFit/>
          </a:bodyPr>
          <a:lstStyle/>
          <a:p>
            <a:pPr algn="ctr"/>
            <a:r>
              <a:rPr lang="ja-JP" altLang="en-US" sz="3200" b="1" dirty="0">
                <a:latin typeface="Meiryo UI" panose="020B0604030504040204" pitchFamily="50" charset="-128"/>
                <a:ea typeface="Meiryo UI" panose="020B0604030504040204" pitchFamily="50" charset="-128"/>
              </a:rPr>
              <a:t>飛行中に主に働く力</a:t>
            </a:r>
            <a:endParaRPr kumimoji="1" lang="en-US" altLang="ja-JP" sz="3200" b="1" dirty="0">
              <a:latin typeface="Meiryo UI" panose="020B0604030504040204" pitchFamily="50" charset="-128"/>
              <a:ea typeface="Meiryo UI" panose="020B0604030504040204" pitchFamily="50" charset="-128"/>
            </a:endParaRPr>
          </a:p>
        </p:txBody>
      </p:sp>
      <p:grpSp>
        <p:nvGrpSpPr>
          <p:cNvPr id="22" name="グループ化 21">
            <a:extLst>
              <a:ext uri="{FF2B5EF4-FFF2-40B4-BE49-F238E27FC236}">
                <a16:creationId xmlns:a16="http://schemas.microsoft.com/office/drawing/2014/main" id="{3FB78072-70B9-2627-C106-6974F1C23D93}"/>
              </a:ext>
            </a:extLst>
          </p:cNvPr>
          <p:cNvGrpSpPr/>
          <p:nvPr/>
        </p:nvGrpSpPr>
        <p:grpSpPr>
          <a:xfrm>
            <a:off x="1445281" y="1597767"/>
            <a:ext cx="9301436" cy="2307876"/>
            <a:chOff x="1445282" y="1795001"/>
            <a:chExt cx="9301436" cy="2307876"/>
          </a:xfrm>
        </p:grpSpPr>
        <p:grpSp>
          <p:nvGrpSpPr>
            <p:cNvPr id="21" name="グループ化 20">
              <a:extLst>
                <a:ext uri="{FF2B5EF4-FFF2-40B4-BE49-F238E27FC236}">
                  <a16:creationId xmlns:a16="http://schemas.microsoft.com/office/drawing/2014/main" id="{1B7CECE0-1AF8-FB9D-8749-15761D6A85E4}"/>
                </a:ext>
              </a:extLst>
            </p:cNvPr>
            <p:cNvGrpSpPr/>
            <p:nvPr/>
          </p:nvGrpSpPr>
          <p:grpSpPr>
            <a:xfrm>
              <a:off x="1445282" y="1971428"/>
              <a:ext cx="3713458" cy="1955022"/>
              <a:chOff x="1445282" y="1698373"/>
              <a:chExt cx="3713458" cy="1955022"/>
            </a:xfrm>
          </p:grpSpPr>
          <p:grpSp>
            <p:nvGrpSpPr>
              <p:cNvPr id="19" name="グループ化 18">
                <a:extLst>
                  <a:ext uri="{FF2B5EF4-FFF2-40B4-BE49-F238E27FC236}">
                    <a16:creationId xmlns:a16="http://schemas.microsoft.com/office/drawing/2014/main" id="{9296B64D-2E7B-4EC0-CE84-245ADB699152}"/>
                  </a:ext>
                </a:extLst>
              </p:cNvPr>
              <p:cNvGrpSpPr/>
              <p:nvPr/>
            </p:nvGrpSpPr>
            <p:grpSpPr>
              <a:xfrm>
                <a:off x="1445282" y="1698373"/>
                <a:ext cx="3713458" cy="898964"/>
                <a:chOff x="1640835" y="1206686"/>
                <a:chExt cx="3713458" cy="898964"/>
              </a:xfrm>
            </p:grpSpPr>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80AADB46-9DD4-C555-B78F-62E31449D039}"/>
                        </a:ext>
                      </a:extLst>
                    </p:cNvPr>
                    <p:cNvSpPr txBox="1"/>
                    <p:nvPr/>
                  </p:nvSpPr>
                  <p:spPr>
                    <a:xfrm>
                      <a:off x="2652745" y="1206686"/>
                      <a:ext cx="2701548" cy="8989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sz="2800" b="1" i="1" smtClean="0">
                                <a:solidFill>
                                  <a:srgbClr val="FF0000"/>
                                </a:solidFill>
                                <a:latin typeface="Cambria Math" panose="02040503050406030204" pitchFamily="18" charset="0"/>
                                <a:ea typeface="Meiryo UI" panose="020B0604030504040204" pitchFamily="50" charset="-128"/>
                              </a:rPr>
                              <m:t>𝑳</m:t>
                            </m:r>
                            <m:r>
                              <a:rPr kumimoji="1" lang="en-US" altLang="ja-JP" sz="2800" b="1" i="1" smtClean="0">
                                <a:solidFill>
                                  <a:srgbClr val="FF0000"/>
                                </a:solidFill>
                                <a:latin typeface="Cambria Math" panose="02040503050406030204" pitchFamily="18" charset="0"/>
                                <a:ea typeface="Meiryo UI" panose="020B0604030504040204" pitchFamily="50" charset="-128"/>
                              </a:rPr>
                              <m:t>=</m:t>
                            </m:r>
                            <m:f>
                              <m:fPr>
                                <m:ctrlPr>
                                  <a:rPr kumimoji="1" lang="en-US" altLang="ja-JP" sz="2800" b="1" i="1" smtClean="0">
                                    <a:solidFill>
                                      <a:srgbClr val="FF0000"/>
                                    </a:solidFill>
                                    <a:latin typeface="Cambria Math" panose="02040503050406030204" pitchFamily="18" charset="0"/>
                                    <a:ea typeface="Meiryo UI" panose="020B0604030504040204" pitchFamily="50" charset="-128"/>
                                  </a:rPr>
                                </m:ctrlPr>
                              </m:fPr>
                              <m:num>
                                <m:r>
                                  <a:rPr kumimoji="1" lang="en-US" altLang="ja-JP" sz="2800" b="1" i="1" smtClean="0">
                                    <a:solidFill>
                                      <a:srgbClr val="FF0000"/>
                                    </a:solidFill>
                                    <a:latin typeface="Cambria Math" panose="02040503050406030204" pitchFamily="18" charset="0"/>
                                    <a:ea typeface="Meiryo UI" panose="020B0604030504040204" pitchFamily="50" charset="-128"/>
                                  </a:rPr>
                                  <m:t>𝟏</m:t>
                                </m:r>
                              </m:num>
                              <m:den>
                                <m:r>
                                  <a:rPr kumimoji="1" lang="en-US" altLang="ja-JP" sz="2800" b="1" i="1" smtClean="0">
                                    <a:solidFill>
                                      <a:srgbClr val="FF0000"/>
                                    </a:solidFill>
                                    <a:latin typeface="Cambria Math" panose="02040503050406030204" pitchFamily="18" charset="0"/>
                                    <a:ea typeface="Meiryo UI" panose="020B0604030504040204" pitchFamily="50" charset="-128"/>
                                  </a:rPr>
                                  <m:t>𝟐</m:t>
                                </m:r>
                              </m:den>
                            </m:f>
                            <m:sSub>
                              <m:sSubPr>
                                <m:ctrlPr>
                                  <a:rPr kumimoji="1" lang="en-US" altLang="ja-JP" sz="2800" b="1" i="1" smtClean="0">
                                    <a:solidFill>
                                      <a:srgbClr val="FF0000"/>
                                    </a:solidFill>
                                    <a:latin typeface="Cambria Math" panose="02040503050406030204" pitchFamily="18" charset="0"/>
                                    <a:ea typeface="Meiryo UI" panose="020B0604030504040204" pitchFamily="50" charset="-128"/>
                                  </a:rPr>
                                </m:ctrlPr>
                              </m:sSubPr>
                              <m:e>
                                <m:r>
                                  <a:rPr kumimoji="1" lang="en-US" altLang="ja-JP" sz="2800" b="1" i="1" smtClean="0">
                                    <a:solidFill>
                                      <a:srgbClr val="FF0000"/>
                                    </a:solidFill>
                                    <a:latin typeface="Cambria Math" panose="02040503050406030204" pitchFamily="18" charset="0"/>
                                    <a:ea typeface="Meiryo UI" panose="020B0604030504040204" pitchFamily="50" charset="-128"/>
                                  </a:rPr>
                                  <m:t>𝑪</m:t>
                                </m:r>
                              </m:e>
                              <m:sub>
                                <m:r>
                                  <a:rPr kumimoji="1" lang="en-US" altLang="ja-JP" sz="2800" b="1" i="1" smtClean="0">
                                    <a:solidFill>
                                      <a:srgbClr val="FF0000"/>
                                    </a:solidFill>
                                    <a:latin typeface="Cambria Math" panose="02040503050406030204" pitchFamily="18" charset="0"/>
                                    <a:ea typeface="Meiryo UI" panose="020B0604030504040204" pitchFamily="50" charset="-128"/>
                                  </a:rPr>
                                  <m:t>𝑳</m:t>
                                </m:r>
                              </m:sub>
                            </m:sSub>
                            <m:r>
                              <a:rPr lang="en-US" altLang="ja-JP" sz="2800" b="1" i="1">
                                <a:solidFill>
                                  <a:srgbClr val="FF0000"/>
                                </a:solidFill>
                                <a:latin typeface="Cambria Math" panose="02040503050406030204" pitchFamily="18" charset="0"/>
                                <a:ea typeface="Meiryo UI" panose="020B0604030504040204" pitchFamily="50" charset="-128"/>
                              </a:rPr>
                              <m:t>𝝆</m:t>
                            </m:r>
                            <m:sSup>
                              <m:sSupPr>
                                <m:ctrlPr>
                                  <a:rPr lang="el-GR" altLang="ja-JP" sz="2800" b="1" i="1" smtClean="0">
                                    <a:solidFill>
                                      <a:srgbClr val="FF0000"/>
                                    </a:solidFill>
                                    <a:latin typeface="Cambria Math" panose="02040503050406030204" pitchFamily="18" charset="0"/>
                                    <a:ea typeface="Meiryo UI" panose="020B0604030504040204" pitchFamily="50" charset="-128"/>
                                  </a:rPr>
                                </m:ctrlPr>
                              </m:sSupPr>
                              <m:e>
                                <m:r>
                                  <a:rPr lang="en-US" altLang="ja-JP" sz="2800" b="1" i="1" smtClean="0">
                                    <a:solidFill>
                                      <a:srgbClr val="FF0000"/>
                                    </a:solidFill>
                                    <a:latin typeface="Cambria Math" panose="02040503050406030204" pitchFamily="18" charset="0"/>
                                    <a:ea typeface="Meiryo UI" panose="020B0604030504040204" pitchFamily="50" charset="-128"/>
                                  </a:rPr>
                                  <m:t>𝑽</m:t>
                                </m:r>
                              </m:e>
                              <m:sup>
                                <m:r>
                                  <a:rPr lang="en-US" altLang="ja-JP" sz="2800" b="1" i="1" smtClean="0">
                                    <a:solidFill>
                                      <a:srgbClr val="FF0000"/>
                                    </a:solidFill>
                                    <a:latin typeface="Cambria Math" panose="02040503050406030204" pitchFamily="18" charset="0"/>
                                    <a:ea typeface="Meiryo UI" panose="020B0604030504040204" pitchFamily="50" charset="-128"/>
                                  </a:rPr>
                                  <m:t>𝟐</m:t>
                                </m:r>
                              </m:sup>
                            </m:sSup>
                            <m:r>
                              <a:rPr lang="en-US" altLang="ja-JP" sz="2800" b="1" i="1">
                                <a:solidFill>
                                  <a:srgbClr val="FF0000"/>
                                </a:solidFill>
                                <a:latin typeface="Cambria Math" panose="02040503050406030204" pitchFamily="18" charset="0"/>
                                <a:ea typeface="Meiryo UI" panose="020B0604030504040204" pitchFamily="50" charset="-128"/>
                              </a:rPr>
                              <m:t>𝑺</m:t>
                            </m:r>
                          </m:oMath>
                        </m:oMathPara>
                      </a14:m>
                      <a:endParaRPr kumimoji="1" lang="en-US" altLang="ja-JP" sz="2800" b="1" dirty="0">
                        <a:solidFill>
                          <a:srgbClr val="FF0000"/>
                        </a:solidFill>
                        <a:latin typeface="Meiryo UI" panose="020B0604030504040204" pitchFamily="50" charset="-128"/>
                        <a:ea typeface="Meiryo UI" panose="020B0604030504040204" pitchFamily="50" charset="-128"/>
                      </a:endParaRPr>
                    </a:p>
                  </p:txBody>
                </p:sp>
              </mc:Choice>
              <mc:Fallback xmlns="">
                <p:sp>
                  <p:nvSpPr>
                    <p:cNvPr id="11" name="テキスト ボックス 10">
                      <a:extLst>
                        <a:ext uri="{FF2B5EF4-FFF2-40B4-BE49-F238E27FC236}">
                          <a16:creationId xmlns:a16="http://schemas.microsoft.com/office/drawing/2014/main" id="{80AADB46-9DD4-C555-B78F-62E31449D039}"/>
                        </a:ext>
                      </a:extLst>
                    </p:cNvPr>
                    <p:cNvSpPr txBox="1">
                      <a:spLocks noRot="1" noChangeAspect="1" noMove="1" noResize="1" noEditPoints="1" noAdjustHandles="1" noChangeArrowheads="1" noChangeShapeType="1" noTextEdit="1"/>
                    </p:cNvSpPr>
                    <p:nvPr/>
                  </p:nvSpPr>
                  <p:spPr>
                    <a:xfrm>
                      <a:off x="2652745" y="1206686"/>
                      <a:ext cx="2701548" cy="898964"/>
                    </a:xfrm>
                    <a:prstGeom prst="rect">
                      <a:avLst/>
                    </a:prstGeom>
                    <a:blipFill>
                      <a:blip r:embed="rId2"/>
                      <a:stretch>
                        <a:fillRect/>
                      </a:stretch>
                    </a:blipFill>
                  </p:spPr>
                  <p:txBody>
                    <a:bodyPr/>
                    <a:lstStyle/>
                    <a:p>
                      <a:r>
                        <a:rPr lang="ja-JP" altLang="en-US">
                          <a:noFill/>
                        </a:rPr>
                        <a:t> </a:t>
                      </a:r>
                    </a:p>
                  </p:txBody>
                </p:sp>
              </mc:Fallback>
            </mc:AlternateContent>
            <p:sp>
              <p:nvSpPr>
                <p:cNvPr id="13" name="テキスト ボックス 12">
                  <a:extLst>
                    <a:ext uri="{FF2B5EF4-FFF2-40B4-BE49-F238E27FC236}">
                      <a16:creationId xmlns:a16="http://schemas.microsoft.com/office/drawing/2014/main" id="{321ECBFC-CC4A-498B-D482-9F2B3F05EC88}"/>
                    </a:ext>
                  </a:extLst>
                </p:cNvPr>
                <p:cNvSpPr txBox="1"/>
                <p:nvPr/>
              </p:nvSpPr>
              <p:spPr>
                <a:xfrm>
                  <a:off x="1640835" y="1363780"/>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揚力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grpSp>
          <p:grpSp>
            <p:nvGrpSpPr>
              <p:cNvPr id="20" name="グループ化 19">
                <a:extLst>
                  <a:ext uri="{FF2B5EF4-FFF2-40B4-BE49-F238E27FC236}">
                    <a16:creationId xmlns:a16="http://schemas.microsoft.com/office/drawing/2014/main" id="{4243408A-103E-5A45-9DF3-E55ED8F12CA9}"/>
                  </a:ext>
                </a:extLst>
              </p:cNvPr>
              <p:cNvGrpSpPr/>
              <p:nvPr/>
            </p:nvGrpSpPr>
            <p:grpSpPr>
              <a:xfrm>
                <a:off x="1445282" y="2754431"/>
                <a:ext cx="3713458" cy="898964"/>
                <a:chOff x="1345803" y="2518735"/>
                <a:chExt cx="3713458" cy="898964"/>
              </a:xfrm>
            </p:grpSpPr>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9633B870-FFC2-909C-41A6-A92D820FEF88}"/>
                        </a:ext>
                      </a:extLst>
                    </p:cNvPr>
                    <p:cNvSpPr txBox="1"/>
                    <p:nvPr/>
                  </p:nvSpPr>
                  <p:spPr>
                    <a:xfrm>
                      <a:off x="2357713" y="2518735"/>
                      <a:ext cx="2701548" cy="8989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sz="2800" b="1" i="1" smtClean="0">
                                <a:solidFill>
                                  <a:srgbClr val="FF0000"/>
                                </a:solidFill>
                                <a:latin typeface="Cambria Math" panose="02040503050406030204" pitchFamily="18" charset="0"/>
                                <a:ea typeface="Meiryo UI" panose="020B0604030504040204" pitchFamily="50" charset="-128"/>
                              </a:rPr>
                              <m:t>𝑫</m:t>
                            </m:r>
                            <m:r>
                              <a:rPr kumimoji="1" lang="en-US" altLang="ja-JP" sz="2800" b="1" i="1" smtClean="0">
                                <a:solidFill>
                                  <a:srgbClr val="FF0000"/>
                                </a:solidFill>
                                <a:latin typeface="Cambria Math" panose="02040503050406030204" pitchFamily="18" charset="0"/>
                                <a:ea typeface="Meiryo UI" panose="020B0604030504040204" pitchFamily="50" charset="-128"/>
                              </a:rPr>
                              <m:t>=</m:t>
                            </m:r>
                            <m:f>
                              <m:fPr>
                                <m:ctrlPr>
                                  <a:rPr kumimoji="1" lang="en-US" altLang="ja-JP" sz="2800" b="1" i="1" smtClean="0">
                                    <a:solidFill>
                                      <a:srgbClr val="FF0000"/>
                                    </a:solidFill>
                                    <a:latin typeface="Cambria Math" panose="02040503050406030204" pitchFamily="18" charset="0"/>
                                    <a:ea typeface="Meiryo UI" panose="020B0604030504040204" pitchFamily="50" charset="-128"/>
                                  </a:rPr>
                                </m:ctrlPr>
                              </m:fPr>
                              <m:num>
                                <m:r>
                                  <a:rPr kumimoji="1" lang="en-US" altLang="ja-JP" sz="2800" b="1" i="1" smtClean="0">
                                    <a:solidFill>
                                      <a:srgbClr val="FF0000"/>
                                    </a:solidFill>
                                    <a:latin typeface="Cambria Math" panose="02040503050406030204" pitchFamily="18" charset="0"/>
                                    <a:ea typeface="Meiryo UI" panose="020B0604030504040204" pitchFamily="50" charset="-128"/>
                                  </a:rPr>
                                  <m:t>𝟏</m:t>
                                </m:r>
                              </m:num>
                              <m:den>
                                <m:r>
                                  <a:rPr kumimoji="1" lang="en-US" altLang="ja-JP" sz="2800" b="1" i="1" smtClean="0">
                                    <a:solidFill>
                                      <a:srgbClr val="FF0000"/>
                                    </a:solidFill>
                                    <a:latin typeface="Cambria Math" panose="02040503050406030204" pitchFamily="18" charset="0"/>
                                    <a:ea typeface="Meiryo UI" panose="020B0604030504040204" pitchFamily="50" charset="-128"/>
                                  </a:rPr>
                                  <m:t>𝟐</m:t>
                                </m:r>
                              </m:den>
                            </m:f>
                            <m:sSub>
                              <m:sSubPr>
                                <m:ctrlPr>
                                  <a:rPr kumimoji="1" lang="en-US" altLang="ja-JP" sz="2800" b="1" i="1" smtClean="0">
                                    <a:solidFill>
                                      <a:srgbClr val="FF0000"/>
                                    </a:solidFill>
                                    <a:latin typeface="Cambria Math" panose="02040503050406030204" pitchFamily="18" charset="0"/>
                                    <a:ea typeface="Meiryo UI" panose="020B0604030504040204" pitchFamily="50" charset="-128"/>
                                  </a:rPr>
                                </m:ctrlPr>
                              </m:sSubPr>
                              <m:e>
                                <m:r>
                                  <a:rPr kumimoji="1" lang="en-US" altLang="ja-JP" sz="2800" b="1" i="1" smtClean="0">
                                    <a:solidFill>
                                      <a:srgbClr val="FF0000"/>
                                    </a:solidFill>
                                    <a:latin typeface="Cambria Math" panose="02040503050406030204" pitchFamily="18" charset="0"/>
                                    <a:ea typeface="Meiryo UI" panose="020B0604030504040204" pitchFamily="50" charset="-128"/>
                                  </a:rPr>
                                  <m:t>𝑪</m:t>
                                </m:r>
                              </m:e>
                              <m:sub>
                                <m:r>
                                  <a:rPr kumimoji="1" lang="en-US" altLang="ja-JP" sz="2800" b="1" i="1" smtClean="0">
                                    <a:solidFill>
                                      <a:srgbClr val="FF0000"/>
                                    </a:solidFill>
                                    <a:latin typeface="Cambria Math" panose="02040503050406030204" pitchFamily="18" charset="0"/>
                                    <a:ea typeface="Meiryo UI" panose="020B0604030504040204" pitchFamily="50" charset="-128"/>
                                  </a:rPr>
                                  <m:t>𝑫</m:t>
                                </m:r>
                              </m:sub>
                            </m:sSub>
                            <m:r>
                              <a:rPr lang="en-US" altLang="ja-JP" sz="2800" b="1" i="1">
                                <a:solidFill>
                                  <a:srgbClr val="FF0000"/>
                                </a:solidFill>
                                <a:latin typeface="Cambria Math" panose="02040503050406030204" pitchFamily="18" charset="0"/>
                                <a:ea typeface="Meiryo UI" panose="020B0604030504040204" pitchFamily="50" charset="-128"/>
                              </a:rPr>
                              <m:t>𝝆</m:t>
                            </m:r>
                            <m:sSup>
                              <m:sSupPr>
                                <m:ctrlPr>
                                  <a:rPr lang="el-GR" altLang="ja-JP" sz="2800" b="1" i="1" smtClean="0">
                                    <a:solidFill>
                                      <a:srgbClr val="FF0000"/>
                                    </a:solidFill>
                                    <a:latin typeface="Cambria Math" panose="02040503050406030204" pitchFamily="18" charset="0"/>
                                    <a:ea typeface="Meiryo UI" panose="020B0604030504040204" pitchFamily="50" charset="-128"/>
                                  </a:rPr>
                                </m:ctrlPr>
                              </m:sSupPr>
                              <m:e>
                                <m:r>
                                  <a:rPr lang="en-US" altLang="ja-JP" sz="2800" b="1" i="1" smtClean="0">
                                    <a:solidFill>
                                      <a:srgbClr val="FF0000"/>
                                    </a:solidFill>
                                    <a:latin typeface="Cambria Math" panose="02040503050406030204" pitchFamily="18" charset="0"/>
                                    <a:ea typeface="Meiryo UI" panose="020B0604030504040204" pitchFamily="50" charset="-128"/>
                                  </a:rPr>
                                  <m:t>𝑽</m:t>
                                </m:r>
                              </m:e>
                              <m:sup>
                                <m:r>
                                  <a:rPr lang="en-US" altLang="ja-JP" sz="2800" b="1" i="1" smtClean="0">
                                    <a:solidFill>
                                      <a:srgbClr val="FF0000"/>
                                    </a:solidFill>
                                    <a:latin typeface="Cambria Math" panose="02040503050406030204" pitchFamily="18" charset="0"/>
                                    <a:ea typeface="Meiryo UI" panose="020B0604030504040204" pitchFamily="50" charset="-128"/>
                                  </a:rPr>
                                  <m:t>𝟐</m:t>
                                </m:r>
                              </m:sup>
                            </m:sSup>
                            <m:r>
                              <a:rPr lang="en-US" altLang="ja-JP" sz="2800" b="1" i="1">
                                <a:solidFill>
                                  <a:srgbClr val="FF0000"/>
                                </a:solidFill>
                                <a:latin typeface="Cambria Math" panose="02040503050406030204" pitchFamily="18" charset="0"/>
                                <a:ea typeface="Meiryo UI" panose="020B0604030504040204" pitchFamily="50" charset="-128"/>
                              </a:rPr>
                              <m:t>𝑺</m:t>
                            </m:r>
                          </m:oMath>
                        </m:oMathPara>
                      </a14:m>
                      <a:endParaRPr kumimoji="1" lang="en-US" altLang="ja-JP" sz="2800" b="1" dirty="0">
                        <a:solidFill>
                          <a:srgbClr val="FF0000"/>
                        </a:solidFill>
                        <a:latin typeface="Meiryo UI" panose="020B0604030504040204" pitchFamily="50" charset="-128"/>
                        <a:ea typeface="Meiryo UI" panose="020B0604030504040204" pitchFamily="50" charset="-128"/>
                      </a:endParaRPr>
                    </a:p>
                  </p:txBody>
                </p:sp>
              </mc:Choice>
              <mc:Fallback xmlns="">
                <p:sp>
                  <p:nvSpPr>
                    <p:cNvPr id="12" name="テキスト ボックス 11">
                      <a:extLst>
                        <a:ext uri="{FF2B5EF4-FFF2-40B4-BE49-F238E27FC236}">
                          <a16:creationId xmlns:a16="http://schemas.microsoft.com/office/drawing/2014/main" id="{9633B870-FFC2-909C-41A6-A92D820FEF88}"/>
                        </a:ext>
                      </a:extLst>
                    </p:cNvPr>
                    <p:cNvSpPr txBox="1">
                      <a:spLocks noRot="1" noChangeAspect="1" noMove="1" noResize="1" noEditPoints="1" noAdjustHandles="1" noChangeArrowheads="1" noChangeShapeType="1" noTextEdit="1"/>
                    </p:cNvSpPr>
                    <p:nvPr/>
                  </p:nvSpPr>
                  <p:spPr>
                    <a:xfrm>
                      <a:off x="2357713" y="2518735"/>
                      <a:ext cx="2701548" cy="898964"/>
                    </a:xfrm>
                    <a:prstGeom prst="rect">
                      <a:avLst/>
                    </a:prstGeom>
                    <a:blipFill>
                      <a:blip r:embed="rId3"/>
                      <a:stretch>
                        <a:fillRect/>
                      </a:stretch>
                    </a:blipFill>
                  </p:spPr>
                  <p:txBody>
                    <a:bodyPr/>
                    <a:lstStyle/>
                    <a:p>
                      <a:r>
                        <a:rPr lang="ja-JP" altLang="en-US">
                          <a:noFill/>
                        </a:rPr>
                        <a:t> </a:t>
                      </a:r>
                    </a:p>
                  </p:txBody>
                </p:sp>
              </mc:Fallback>
            </mc:AlternateContent>
            <p:sp>
              <p:nvSpPr>
                <p:cNvPr id="14" name="テキスト ボックス 13">
                  <a:extLst>
                    <a:ext uri="{FF2B5EF4-FFF2-40B4-BE49-F238E27FC236}">
                      <a16:creationId xmlns:a16="http://schemas.microsoft.com/office/drawing/2014/main" id="{0AE57C9E-1407-76B5-20D2-E208C1AEF0FF}"/>
                    </a:ext>
                  </a:extLst>
                </p:cNvPr>
                <p:cNvSpPr txBox="1"/>
                <p:nvPr/>
              </p:nvSpPr>
              <p:spPr>
                <a:xfrm>
                  <a:off x="1345803" y="2675830"/>
                  <a:ext cx="1011910" cy="584775"/>
                </a:xfrm>
                <a:prstGeom prst="rect">
                  <a:avLst/>
                </a:prstGeom>
                <a:noFill/>
              </p:spPr>
              <p:txBody>
                <a:bodyPr wrap="square" rtlCol="0">
                  <a:spAutoFit/>
                </a:bodyPr>
                <a:lstStyle/>
                <a:p>
                  <a:r>
                    <a:rPr lang="ja-JP" altLang="en-US" sz="3200" b="1" dirty="0">
                      <a:solidFill>
                        <a:srgbClr val="FF0000"/>
                      </a:solidFill>
                      <a:latin typeface="Meiryo UI" panose="020B0604030504040204" pitchFamily="50" charset="-128"/>
                      <a:ea typeface="Meiryo UI" panose="020B0604030504040204" pitchFamily="50" charset="-128"/>
                    </a:rPr>
                    <a:t>抗力</a:t>
                  </a:r>
                  <a:endParaRPr kumimoji="1" lang="en-US" altLang="ja-JP" sz="3200" b="1" dirty="0">
                    <a:solidFill>
                      <a:srgbClr val="FF0000"/>
                    </a:solidFill>
                    <a:latin typeface="Meiryo UI" panose="020B0604030504040204" pitchFamily="50" charset="-128"/>
                    <a:ea typeface="Meiryo UI" panose="020B0604030504040204" pitchFamily="50" charset="-128"/>
                  </a:endParaRPr>
                </a:p>
              </p:txBody>
            </p:sp>
          </p:grpSp>
        </p:grpSp>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5D2FBD6A-05FB-E6A8-E092-2778AE9BD06C}"/>
                    </a:ext>
                  </a:extLst>
                </p:cNvPr>
                <p:cNvSpPr txBox="1"/>
                <p:nvPr/>
              </p:nvSpPr>
              <p:spPr>
                <a:xfrm>
                  <a:off x="6661235" y="1795001"/>
                  <a:ext cx="4085483" cy="2307876"/>
                </a:xfrm>
                <a:prstGeom prst="rect">
                  <a:avLst/>
                </a:prstGeom>
                <a:noFill/>
              </p:spPr>
              <p:txBody>
                <a:bodyPr wrap="square" rtlCol="0">
                  <a:spAutoFit/>
                </a:bodyPr>
                <a:lstStyle/>
                <a:p>
                  <a14:m>
                    <m:oMath xmlns:m="http://schemas.openxmlformats.org/officeDocument/2006/math">
                      <m:sSub>
                        <m:sSubPr>
                          <m:ctrlPr>
                            <a:rPr kumimoji="1" lang="en-US" altLang="ja-JP" sz="2800" b="1" i="1" smtClean="0">
                              <a:solidFill>
                                <a:schemeClr val="tx1"/>
                              </a:solidFill>
                              <a:latin typeface="Cambria Math" panose="02040503050406030204" pitchFamily="18" charset="0"/>
                              <a:ea typeface="Meiryo UI" panose="020B0604030504040204" pitchFamily="50" charset="-128"/>
                            </a:rPr>
                          </m:ctrlPr>
                        </m:sSubPr>
                        <m:e>
                          <m:r>
                            <a:rPr kumimoji="1" lang="en-US" altLang="ja-JP" sz="2800" b="1" i="1" smtClean="0">
                              <a:solidFill>
                                <a:schemeClr val="tx1"/>
                              </a:solidFill>
                              <a:latin typeface="Cambria Math" panose="02040503050406030204" pitchFamily="18" charset="0"/>
                              <a:ea typeface="Meiryo UI" panose="020B0604030504040204" pitchFamily="50" charset="-128"/>
                            </a:rPr>
                            <m:t>𝑪</m:t>
                          </m:r>
                        </m:e>
                        <m:sub>
                          <m:r>
                            <a:rPr kumimoji="1" lang="en-US" altLang="ja-JP" sz="2800" b="1" i="1" smtClean="0">
                              <a:solidFill>
                                <a:schemeClr val="tx1"/>
                              </a:solidFill>
                              <a:latin typeface="Cambria Math" panose="02040503050406030204" pitchFamily="18" charset="0"/>
                              <a:ea typeface="Meiryo UI" panose="020B0604030504040204" pitchFamily="50" charset="-128"/>
                            </a:rPr>
                            <m:t>𝑳</m:t>
                          </m:r>
                        </m:sub>
                      </m:sSub>
                    </m:oMath>
                  </a14:m>
                  <a:r>
                    <a:rPr kumimoji="1" lang="ja-JP" altLang="en-US" sz="2800" dirty="0">
                      <a:solidFill>
                        <a:schemeClr val="tx1"/>
                      </a:solidFill>
                      <a:latin typeface="Meiryo UI" panose="020B0604030504040204" pitchFamily="50" charset="-128"/>
                      <a:ea typeface="Meiryo UI" panose="020B0604030504040204" pitchFamily="50" charset="-128"/>
                    </a:rPr>
                    <a:t>：揚力係数</a:t>
                  </a:r>
                  <a:endParaRPr kumimoji="1" lang="en-US" altLang="ja-JP" sz="2800" dirty="0">
                    <a:solidFill>
                      <a:schemeClr val="tx1"/>
                    </a:solidFill>
                    <a:latin typeface="Meiryo UI" panose="020B0604030504040204" pitchFamily="50" charset="-128"/>
                    <a:ea typeface="Meiryo UI" panose="020B0604030504040204" pitchFamily="50" charset="-128"/>
                  </a:endParaRPr>
                </a:p>
                <a:p>
                  <a14:m>
                    <m:oMath xmlns:m="http://schemas.openxmlformats.org/officeDocument/2006/math">
                      <m:sSub>
                        <m:sSubPr>
                          <m:ctrlPr>
                            <a:rPr kumimoji="1" lang="en-US" altLang="ja-JP" sz="2800" b="1" i="1" smtClean="0">
                              <a:solidFill>
                                <a:schemeClr val="tx1"/>
                              </a:solidFill>
                              <a:latin typeface="Cambria Math" panose="02040503050406030204" pitchFamily="18" charset="0"/>
                              <a:ea typeface="Meiryo UI" panose="020B0604030504040204" pitchFamily="50" charset="-128"/>
                            </a:rPr>
                          </m:ctrlPr>
                        </m:sSubPr>
                        <m:e>
                          <m:r>
                            <a:rPr kumimoji="1" lang="en-US" altLang="ja-JP" sz="2800" b="1" i="1" smtClean="0">
                              <a:solidFill>
                                <a:schemeClr val="tx1"/>
                              </a:solidFill>
                              <a:latin typeface="Cambria Math" panose="02040503050406030204" pitchFamily="18" charset="0"/>
                              <a:ea typeface="Meiryo UI" panose="020B0604030504040204" pitchFamily="50" charset="-128"/>
                            </a:rPr>
                            <m:t>𝑪</m:t>
                          </m:r>
                        </m:e>
                        <m:sub>
                          <m:r>
                            <a:rPr kumimoji="1" lang="en-US" altLang="ja-JP" sz="2800" b="1" i="1" smtClean="0">
                              <a:solidFill>
                                <a:schemeClr val="tx1"/>
                              </a:solidFill>
                              <a:latin typeface="Cambria Math" panose="02040503050406030204" pitchFamily="18" charset="0"/>
                              <a:ea typeface="Meiryo UI" panose="020B0604030504040204" pitchFamily="50" charset="-128"/>
                            </a:rPr>
                            <m:t>𝑫</m:t>
                          </m:r>
                        </m:sub>
                      </m:sSub>
                    </m:oMath>
                  </a14:m>
                  <a:r>
                    <a:rPr kumimoji="1" lang="ja-JP" altLang="en-US" sz="2800" dirty="0">
                      <a:solidFill>
                        <a:schemeClr val="tx1"/>
                      </a:solidFill>
                      <a:latin typeface="Meiryo UI" panose="020B0604030504040204" pitchFamily="50" charset="-128"/>
                      <a:ea typeface="Meiryo UI" panose="020B0604030504040204" pitchFamily="50" charset="-128"/>
                    </a:rPr>
                    <a:t>：抵抗係数</a:t>
                  </a:r>
                  <a:endParaRPr kumimoji="1" lang="en-US" altLang="ja-JP" sz="2800" dirty="0">
                    <a:solidFill>
                      <a:schemeClr val="tx1"/>
                    </a:solidFill>
                    <a:latin typeface="Meiryo UI" panose="020B0604030504040204" pitchFamily="50" charset="-128"/>
                    <a:ea typeface="Meiryo UI" panose="020B0604030504040204" pitchFamily="50" charset="-128"/>
                  </a:endParaRPr>
                </a:p>
                <a:p>
                  <a14:m>
                    <m:oMath xmlns:m="http://schemas.openxmlformats.org/officeDocument/2006/math">
                      <m:r>
                        <a:rPr lang="en-US" altLang="ja-JP" sz="2800" b="1" i="1" smtClean="0">
                          <a:solidFill>
                            <a:schemeClr val="tx1"/>
                          </a:solidFill>
                          <a:latin typeface="Cambria Math" panose="02040503050406030204" pitchFamily="18" charset="0"/>
                          <a:ea typeface="Meiryo UI" panose="020B0604030504040204" pitchFamily="50" charset="-128"/>
                        </a:rPr>
                        <m:t>𝝆</m:t>
                      </m:r>
                    </m:oMath>
                  </a14:m>
                  <a:r>
                    <a:rPr kumimoji="1" lang="ja-JP" altLang="en-US" sz="2800" dirty="0">
                      <a:solidFill>
                        <a:schemeClr val="tx1"/>
                      </a:solidFill>
                      <a:latin typeface="Meiryo UI" panose="020B0604030504040204" pitchFamily="50" charset="-128"/>
                      <a:ea typeface="Meiryo UI" panose="020B0604030504040204" pitchFamily="50" charset="-128"/>
                    </a:rPr>
                    <a:t>　：流体密度</a:t>
                  </a:r>
                  <a:endParaRPr kumimoji="1" lang="en-US" altLang="ja-JP" sz="2800" dirty="0">
                    <a:solidFill>
                      <a:schemeClr val="tx1"/>
                    </a:solidFill>
                    <a:latin typeface="Meiryo UI" panose="020B0604030504040204" pitchFamily="50" charset="-128"/>
                    <a:ea typeface="Meiryo UI" panose="020B0604030504040204" pitchFamily="50" charset="-128"/>
                  </a:endParaRPr>
                </a:p>
                <a:p>
                  <a14:m>
                    <m:oMath xmlns:m="http://schemas.openxmlformats.org/officeDocument/2006/math">
                      <m:r>
                        <a:rPr lang="en-US" altLang="ja-JP" sz="2800" b="1" i="1" smtClean="0">
                          <a:solidFill>
                            <a:schemeClr val="tx1"/>
                          </a:solidFill>
                          <a:latin typeface="Cambria Math" panose="02040503050406030204" pitchFamily="18" charset="0"/>
                          <a:ea typeface="Meiryo UI" panose="020B0604030504040204" pitchFamily="50" charset="-128"/>
                        </a:rPr>
                        <m:t>𝑽</m:t>
                      </m:r>
                      <m:r>
                        <a:rPr lang="ja-JP" altLang="en-US" sz="2800" b="1" i="1">
                          <a:solidFill>
                            <a:schemeClr val="tx1"/>
                          </a:solidFill>
                          <a:latin typeface="Cambria Math" panose="02040503050406030204" pitchFamily="18" charset="0"/>
                          <a:ea typeface="Meiryo UI" panose="020B0604030504040204" pitchFamily="50" charset="-128"/>
                        </a:rPr>
                        <m:t>　</m:t>
                      </m:r>
                    </m:oMath>
                  </a14:m>
                  <a:r>
                    <a:rPr lang="ja-JP" altLang="en-US" sz="2800" dirty="0">
                      <a:solidFill>
                        <a:schemeClr val="tx1"/>
                      </a:solidFill>
                      <a:latin typeface="Meiryo UI" panose="020B0604030504040204" pitchFamily="50" charset="-128"/>
                      <a:ea typeface="Meiryo UI" panose="020B0604030504040204" pitchFamily="50" charset="-128"/>
                    </a:rPr>
                    <a:t>：翼と流体の相対速度</a:t>
                  </a:r>
                  <a:endParaRPr lang="en-US" altLang="ja-JP" sz="2800" dirty="0">
                    <a:solidFill>
                      <a:schemeClr val="tx1"/>
                    </a:solidFill>
                    <a:latin typeface="Meiryo UI" panose="020B0604030504040204" pitchFamily="50" charset="-128"/>
                    <a:ea typeface="Meiryo UI" panose="020B0604030504040204" pitchFamily="50" charset="-128"/>
                  </a:endParaRPr>
                </a:p>
                <a:p>
                  <a14:m>
                    <m:oMath xmlns:m="http://schemas.openxmlformats.org/officeDocument/2006/math">
                      <m:r>
                        <a:rPr lang="en-US" altLang="ja-JP" sz="2800" b="1" i="1" smtClean="0">
                          <a:solidFill>
                            <a:schemeClr val="tx1"/>
                          </a:solidFill>
                          <a:latin typeface="Cambria Math" panose="02040503050406030204" pitchFamily="18" charset="0"/>
                          <a:ea typeface="Meiryo UI" panose="020B0604030504040204" pitchFamily="50" charset="-128"/>
                        </a:rPr>
                        <m:t>𝑺</m:t>
                      </m:r>
                    </m:oMath>
                  </a14:m>
                  <a:r>
                    <a:rPr lang="ja-JP" altLang="en-US" sz="2800" b="1" dirty="0">
                      <a:solidFill>
                        <a:schemeClr val="tx1"/>
                      </a:solidFill>
                      <a:latin typeface="Meiryo UI" panose="020B0604030504040204" pitchFamily="50" charset="-128"/>
                      <a:ea typeface="Meiryo UI" panose="020B0604030504040204" pitchFamily="50" charset="-128"/>
                    </a:rPr>
                    <a:t>　</a:t>
                  </a:r>
                  <a:r>
                    <a:rPr lang="ja-JP" altLang="en-US" sz="2800" dirty="0">
                      <a:solidFill>
                        <a:schemeClr val="tx1"/>
                      </a:solidFill>
                      <a:latin typeface="Meiryo UI" panose="020B0604030504040204" pitchFamily="50" charset="-128"/>
                      <a:ea typeface="Meiryo UI" panose="020B0604030504040204" pitchFamily="50" charset="-128"/>
                    </a:rPr>
                    <a:t>：翼面積</a:t>
                  </a:r>
                  <a:endParaRPr lang="en-US" altLang="ja-JP" sz="2800" b="1" dirty="0">
                    <a:solidFill>
                      <a:schemeClr val="tx1"/>
                    </a:solidFill>
                    <a:latin typeface="Meiryo UI" panose="020B0604030504040204" pitchFamily="50" charset="-128"/>
                    <a:ea typeface="Meiryo UI" panose="020B0604030504040204" pitchFamily="50" charset="-128"/>
                  </a:endParaRPr>
                </a:p>
              </p:txBody>
            </p:sp>
          </mc:Choice>
          <mc:Fallback xmlns="">
            <p:sp>
              <p:nvSpPr>
                <p:cNvPr id="15" name="テキスト ボックス 14">
                  <a:extLst>
                    <a:ext uri="{FF2B5EF4-FFF2-40B4-BE49-F238E27FC236}">
                      <a16:creationId xmlns:a16="http://schemas.microsoft.com/office/drawing/2014/main" id="{5D2FBD6A-05FB-E6A8-E092-2778AE9BD06C}"/>
                    </a:ext>
                  </a:extLst>
                </p:cNvPr>
                <p:cNvSpPr txBox="1">
                  <a:spLocks noRot="1" noChangeAspect="1" noMove="1" noResize="1" noEditPoints="1" noAdjustHandles="1" noChangeArrowheads="1" noChangeShapeType="1" noTextEdit="1"/>
                </p:cNvSpPr>
                <p:nvPr/>
              </p:nvSpPr>
              <p:spPr>
                <a:xfrm>
                  <a:off x="6661235" y="1795001"/>
                  <a:ext cx="4085483" cy="2307876"/>
                </a:xfrm>
                <a:prstGeom prst="rect">
                  <a:avLst/>
                </a:prstGeom>
                <a:blipFill>
                  <a:blip r:embed="rId4"/>
                  <a:stretch>
                    <a:fillRect t="-2902" r="-597" b="-6069"/>
                  </a:stretch>
                </a:blipFill>
              </p:spPr>
              <p:txBody>
                <a:bodyPr/>
                <a:lstStyle/>
                <a:p>
                  <a:r>
                    <a:rPr lang="ja-JP" altLang="en-US">
                      <a:noFill/>
                    </a:rPr>
                    <a:t> </a:t>
                  </a:r>
                </a:p>
              </p:txBody>
            </p:sp>
          </mc:Fallback>
        </mc:AlternateContent>
      </p:grpSp>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1859B2CA-7D56-FAA7-41E0-9FB0BC82DF87}"/>
                  </a:ext>
                </a:extLst>
              </p:cNvPr>
              <p:cNvSpPr txBox="1"/>
              <p:nvPr/>
            </p:nvSpPr>
            <p:spPr>
              <a:xfrm>
                <a:off x="3200206" y="4259971"/>
                <a:ext cx="5791587" cy="2101409"/>
              </a:xfrm>
              <a:prstGeom prst="rect">
                <a:avLst/>
              </a:prstGeom>
              <a:noFill/>
              <a:ln w="76200">
                <a:solidFill>
                  <a:srgbClr val="00B0F0"/>
                </a:solidFill>
              </a:ln>
            </p:spPr>
            <p:txBody>
              <a:bodyPr wrap="square">
                <a:spAutoFit/>
              </a:bodyPr>
              <a:lstStyle/>
              <a:p>
                <a:r>
                  <a:rPr kumimoji="1" lang="en-US" altLang="ja-JP" sz="2400" b="1" i="1" dirty="0">
                    <a:solidFill>
                      <a:schemeClr val="tx1"/>
                    </a:solidFill>
                    <a:latin typeface="Cambria Math" panose="02040503050406030204" pitchFamily="18" charset="0"/>
                    <a:ea typeface="Meiryo UI" panose="020B0604030504040204" pitchFamily="50" charset="-128"/>
                  </a:rPr>
                  <a:t>《</a:t>
                </a:r>
                <a:r>
                  <a:rPr kumimoji="1" lang="ja-JP" altLang="en-US" sz="2400" b="1" i="1" dirty="0">
                    <a:solidFill>
                      <a:schemeClr val="tx1"/>
                    </a:solidFill>
                    <a:latin typeface="Cambria Math" panose="02040503050406030204" pitchFamily="18" charset="0"/>
                    <a:ea typeface="Meiryo UI" panose="020B0604030504040204" pitchFamily="50" charset="-128"/>
                  </a:rPr>
                  <a:t>　動圧　</a:t>
                </a:r>
                <a:r>
                  <a:rPr kumimoji="1" lang="en-US" altLang="ja-JP" sz="2400" b="1" i="1" dirty="0">
                    <a:solidFill>
                      <a:schemeClr val="tx1"/>
                    </a:solidFill>
                    <a:latin typeface="Cambria Math" panose="02040503050406030204" pitchFamily="18" charset="0"/>
                    <a:ea typeface="Meiryo UI" panose="020B0604030504040204" pitchFamily="50" charset="-128"/>
                  </a:rPr>
                  <a:t>》</a:t>
                </a:r>
              </a:p>
              <a:p>
                <a:pPr algn="ctr"/>
                <a14:m>
                  <m:oMath xmlns:m="http://schemas.openxmlformats.org/officeDocument/2006/math">
                    <m:r>
                      <a:rPr kumimoji="1" lang="en-US" altLang="ja-JP" sz="2400" b="1" i="1" smtClean="0">
                        <a:solidFill>
                          <a:schemeClr val="tx1"/>
                        </a:solidFill>
                        <a:latin typeface="Cambria Math" panose="02040503050406030204" pitchFamily="18" charset="0"/>
                        <a:ea typeface="Meiryo UI" panose="020B0604030504040204" pitchFamily="50" charset="-128"/>
                      </a:rPr>
                      <m:t>𝑳</m:t>
                    </m:r>
                    <m:r>
                      <a:rPr kumimoji="1" lang="en-US" altLang="ja-JP" sz="2400" b="1" i="1" smtClean="0">
                        <a:solidFill>
                          <a:schemeClr val="tx1"/>
                        </a:solidFill>
                        <a:latin typeface="Cambria Math" panose="02040503050406030204" pitchFamily="18" charset="0"/>
                        <a:ea typeface="Meiryo UI" panose="020B0604030504040204" pitchFamily="50" charset="-128"/>
                      </a:rPr>
                      <m:t>=</m:t>
                    </m:r>
                    <m:f>
                      <m:fPr>
                        <m:ctrlPr>
                          <a:rPr kumimoji="1" lang="en-US" altLang="ja-JP" sz="2400" b="1" i="1" smtClean="0">
                            <a:solidFill>
                              <a:schemeClr val="tx1"/>
                            </a:solidFill>
                            <a:latin typeface="Cambria Math" panose="02040503050406030204" pitchFamily="18" charset="0"/>
                            <a:ea typeface="Meiryo UI" panose="020B0604030504040204" pitchFamily="50" charset="-128"/>
                          </a:rPr>
                        </m:ctrlPr>
                      </m:fPr>
                      <m:num>
                        <m:r>
                          <a:rPr kumimoji="1" lang="en-US" altLang="ja-JP" sz="2400" b="1" i="1" smtClean="0">
                            <a:solidFill>
                              <a:schemeClr val="tx1"/>
                            </a:solidFill>
                            <a:latin typeface="Cambria Math" panose="02040503050406030204" pitchFamily="18" charset="0"/>
                            <a:ea typeface="Meiryo UI" panose="020B0604030504040204" pitchFamily="50" charset="-128"/>
                          </a:rPr>
                          <m:t>𝟏</m:t>
                        </m:r>
                      </m:num>
                      <m:den>
                        <m:r>
                          <a:rPr kumimoji="1" lang="en-US" altLang="ja-JP" sz="2400" b="1" i="1" smtClean="0">
                            <a:solidFill>
                              <a:schemeClr val="tx1"/>
                            </a:solidFill>
                            <a:latin typeface="Cambria Math" panose="02040503050406030204" pitchFamily="18" charset="0"/>
                            <a:ea typeface="Meiryo UI" panose="020B0604030504040204" pitchFamily="50" charset="-128"/>
                          </a:rPr>
                          <m:t>𝟐</m:t>
                        </m:r>
                      </m:den>
                    </m:f>
                    <m:r>
                      <a:rPr lang="en-US" altLang="ja-JP" sz="2400" b="1" i="1">
                        <a:solidFill>
                          <a:schemeClr val="tx1"/>
                        </a:solidFill>
                        <a:latin typeface="Cambria Math" panose="02040503050406030204" pitchFamily="18" charset="0"/>
                        <a:ea typeface="Meiryo UI" panose="020B0604030504040204" pitchFamily="50" charset="-128"/>
                      </a:rPr>
                      <m:t>𝝆</m:t>
                    </m:r>
                    <m:sSup>
                      <m:sSupPr>
                        <m:ctrlPr>
                          <a:rPr lang="el-GR" altLang="ja-JP" sz="2400" b="1" i="1" smtClean="0">
                            <a:solidFill>
                              <a:schemeClr val="tx1"/>
                            </a:solidFill>
                            <a:latin typeface="Cambria Math" panose="02040503050406030204" pitchFamily="18" charset="0"/>
                            <a:ea typeface="Meiryo UI" panose="020B0604030504040204" pitchFamily="50" charset="-128"/>
                          </a:rPr>
                        </m:ctrlPr>
                      </m:sSupPr>
                      <m:e>
                        <m:r>
                          <a:rPr lang="en-US" altLang="ja-JP" sz="2400" b="1" i="1" smtClean="0">
                            <a:solidFill>
                              <a:schemeClr val="tx1"/>
                            </a:solidFill>
                            <a:latin typeface="Cambria Math" panose="02040503050406030204" pitchFamily="18" charset="0"/>
                            <a:ea typeface="Meiryo UI" panose="020B0604030504040204" pitchFamily="50" charset="-128"/>
                          </a:rPr>
                          <m:t>𝑽</m:t>
                        </m:r>
                      </m:e>
                      <m:sup>
                        <m:r>
                          <a:rPr lang="en-US" altLang="ja-JP" sz="2400" b="1" i="1" smtClean="0">
                            <a:solidFill>
                              <a:schemeClr val="tx1"/>
                            </a:solidFill>
                            <a:latin typeface="Cambria Math" panose="02040503050406030204" pitchFamily="18" charset="0"/>
                            <a:ea typeface="Meiryo UI" panose="020B0604030504040204" pitchFamily="50" charset="-128"/>
                          </a:rPr>
                          <m:t>𝟐</m:t>
                        </m:r>
                      </m:sup>
                    </m:sSup>
                  </m:oMath>
                </a14:m>
                <a:r>
                  <a:rPr lang="ja-JP" altLang="en-US" sz="2400" dirty="0">
                    <a:solidFill>
                      <a:schemeClr val="tx1"/>
                    </a:solidFill>
                  </a:rPr>
                  <a:t>で表される。</a:t>
                </a:r>
                <a:endParaRPr lang="en-US" altLang="ja-JP" sz="2400" dirty="0">
                  <a:solidFill>
                    <a:schemeClr val="tx1"/>
                  </a:solidFill>
                </a:endParaRPr>
              </a:p>
              <a:p>
                <a:endParaRPr lang="en-US" altLang="ja-JP" sz="2400" dirty="0"/>
              </a:p>
              <a:p>
                <a:r>
                  <a:rPr lang="ja-JP" altLang="en-US" sz="2400" dirty="0"/>
                  <a:t>動圧とは単位面積当たりの</a:t>
                </a:r>
                <a:endParaRPr lang="en-US" altLang="ja-JP" sz="2400" dirty="0"/>
              </a:p>
              <a:p>
                <a:r>
                  <a:rPr lang="ja-JP" altLang="en-US" sz="2400" dirty="0"/>
                  <a:t>流体のエネルギーを表したもの。</a:t>
                </a:r>
                <a:endParaRPr lang="en-US" altLang="ja-JP" sz="2400" dirty="0"/>
              </a:p>
            </p:txBody>
          </p:sp>
        </mc:Choice>
        <mc:Fallback xmlns="">
          <p:sp>
            <p:nvSpPr>
              <p:cNvPr id="18" name="テキスト ボックス 17">
                <a:extLst>
                  <a:ext uri="{FF2B5EF4-FFF2-40B4-BE49-F238E27FC236}">
                    <a16:creationId xmlns:a16="http://schemas.microsoft.com/office/drawing/2014/main" id="{1859B2CA-7D56-FAA7-41E0-9FB0BC82DF87}"/>
                  </a:ext>
                </a:extLst>
              </p:cNvPr>
              <p:cNvSpPr txBox="1">
                <a:spLocks noRot="1" noChangeAspect="1" noMove="1" noResize="1" noEditPoints="1" noAdjustHandles="1" noChangeArrowheads="1" noChangeShapeType="1" noTextEdit="1"/>
              </p:cNvSpPr>
              <p:nvPr/>
            </p:nvSpPr>
            <p:spPr>
              <a:xfrm>
                <a:off x="3200206" y="4259971"/>
                <a:ext cx="5791587" cy="2101409"/>
              </a:xfrm>
              <a:prstGeom prst="rect">
                <a:avLst/>
              </a:prstGeom>
              <a:blipFill>
                <a:blip r:embed="rId5"/>
                <a:stretch>
                  <a:fillRect l="-1038" t="-838" b="-3352"/>
                </a:stretch>
              </a:blipFill>
              <a:ln w="76200">
                <a:solidFill>
                  <a:srgbClr val="00B0F0"/>
                </a:solidFill>
              </a:ln>
            </p:spPr>
            <p:txBody>
              <a:bodyPr/>
              <a:lstStyle/>
              <a:p>
                <a:r>
                  <a:rPr lang="ja-JP" altLang="en-US">
                    <a:noFill/>
                  </a:rPr>
                  <a:t> </a:t>
                </a:r>
              </a:p>
            </p:txBody>
          </p:sp>
        </mc:Fallback>
      </mc:AlternateContent>
      <p:sp>
        <p:nvSpPr>
          <p:cNvPr id="16" name="正方形/長方形 15">
            <a:extLst>
              <a:ext uri="{FF2B5EF4-FFF2-40B4-BE49-F238E27FC236}">
                <a16:creationId xmlns:a16="http://schemas.microsoft.com/office/drawing/2014/main" id="{1B70E888-EEA5-7C9B-BE31-321006A04196}"/>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63305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F3CB32C9-9E5D-2AED-47E1-5E63144CC9A7}"/>
              </a:ext>
            </a:extLst>
          </p:cNvPr>
          <p:cNvSpPr txBox="1"/>
          <p:nvPr/>
        </p:nvSpPr>
        <p:spPr>
          <a:xfrm>
            <a:off x="3042834" y="2967335"/>
            <a:ext cx="6106332" cy="923330"/>
          </a:xfrm>
          <a:prstGeom prst="rect">
            <a:avLst/>
          </a:prstGeom>
          <a:noFill/>
        </p:spPr>
        <p:txBody>
          <a:bodyPr wrap="square">
            <a:spAutoFit/>
          </a:bodyPr>
          <a:lstStyle/>
          <a:p>
            <a:pPr algn="ctr"/>
            <a:r>
              <a:rPr kumimoji="1" lang="ja-JP" altLang="en-US" sz="5400" b="1" dirty="0">
                <a:latin typeface="Meiryo UI" panose="020B0604030504040204" pitchFamily="50" charset="-128"/>
                <a:ea typeface="Meiryo UI" panose="020B0604030504040204" pitchFamily="50" charset="-128"/>
              </a:rPr>
              <a:t>揚力の発生原理</a:t>
            </a:r>
            <a:endParaRPr lang="ja-JP" altLang="en-US" sz="5400" dirty="0"/>
          </a:p>
        </p:txBody>
      </p:sp>
    </p:spTree>
    <p:extLst>
      <p:ext uri="{BB962C8B-B14F-4D97-AF65-F5344CB8AC3E}">
        <p14:creationId xmlns:p14="http://schemas.microsoft.com/office/powerpoint/2010/main" val="1490912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80C7CEC-A386-B89A-BDC4-0108BD31086A}"/>
              </a:ext>
            </a:extLst>
          </p:cNvPr>
          <p:cNvSpPr txBox="1"/>
          <p:nvPr/>
        </p:nvSpPr>
        <p:spPr>
          <a:xfrm>
            <a:off x="3488022" y="199319"/>
            <a:ext cx="5215954" cy="584775"/>
          </a:xfrm>
          <a:prstGeom prst="rect">
            <a:avLst/>
          </a:prstGeom>
          <a:noFill/>
        </p:spPr>
        <p:txBody>
          <a:bodyPr wrap="square" rtlCol="0">
            <a:spAutoFit/>
          </a:bodyPr>
          <a:lstStyle/>
          <a:p>
            <a:pPr algn="ctr"/>
            <a:r>
              <a:rPr kumimoji="1" lang="ja-JP" altLang="en-US" sz="3200" b="1" dirty="0">
                <a:latin typeface="Meiryo UI" panose="020B0604030504040204" pitchFamily="50" charset="-128"/>
                <a:ea typeface="Meiryo UI" panose="020B0604030504040204" pitchFamily="50" charset="-128"/>
              </a:rPr>
              <a:t>揚力の発生原理</a:t>
            </a:r>
            <a:endParaRPr kumimoji="1" lang="en-US" altLang="ja-JP" sz="3200" b="1" dirty="0">
              <a:latin typeface="Meiryo UI" panose="020B0604030504040204" pitchFamily="50" charset="-128"/>
              <a:ea typeface="Meiryo UI" panose="020B0604030504040204" pitchFamily="50" charset="-128"/>
            </a:endParaRPr>
          </a:p>
        </p:txBody>
      </p:sp>
      <p:pic>
        <p:nvPicPr>
          <p:cNvPr id="2" name="オンライン メディア 1" title="Airflow across a wing">
            <a:hlinkClick r:id="" action="ppaction://media"/>
            <a:extLst>
              <a:ext uri="{FF2B5EF4-FFF2-40B4-BE49-F238E27FC236}">
                <a16:creationId xmlns:a16="http://schemas.microsoft.com/office/drawing/2014/main" id="{439943AC-3F48-92B0-C37C-F7336A916F2B}"/>
              </a:ext>
            </a:extLst>
          </p:cNvPr>
          <p:cNvPicPr>
            <a:picLocks noRot="1" noChangeAspect="1"/>
          </p:cNvPicPr>
          <p:nvPr>
            <a:videoFile r:link="rId1"/>
          </p:nvPr>
        </p:nvPicPr>
        <p:blipFill>
          <a:blip r:embed="rId3"/>
          <a:stretch>
            <a:fillRect/>
          </a:stretch>
        </p:blipFill>
        <p:spPr>
          <a:xfrm>
            <a:off x="954113" y="784094"/>
            <a:ext cx="10321871" cy="5831857"/>
          </a:xfrm>
          <a:prstGeom prst="rect">
            <a:avLst/>
          </a:prstGeom>
        </p:spPr>
      </p:pic>
      <p:sp>
        <p:nvSpPr>
          <p:cNvPr id="4" name="正方形/長方形 3">
            <a:extLst>
              <a:ext uri="{FF2B5EF4-FFF2-40B4-BE49-F238E27FC236}">
                <a16:creationId xmlns:a16="http://schemas.microsoft.com/office/drawing/2014/main" id="{08E5D44C-9A20-9ADC-DB03-2DE51AE725C4}"/>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5593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80C7CEC-A386-B89A-BDC4-0108BD31086A}"/>
              </a:ext>
            </a:extLst>
          </p:cNvPr>
          <p:cNvSpPr txBox="1"/>
          <p:nvPr/>
        </p:nvSpPr>
        <p:spPr>
          <a:xfrm>
            <a:off x="3488022" y="199319"/>
            <a:ext cx="5215954" cy="584775"/>
          </a:xfrm>
          <a:prstGeom prst="rect">
            <a:avLst/>
          </a:prstGeom>
          <a:noFill/>
        </p:spPr>
        <p:txBody>
          <a:bodyPr wrap="square" rtlCol="0">
            <a:spAutoFit/>
          </a:bodyPr>
          <a:lstStyle/>
          <a:p>
            <a:pPr algn="ctr"/>
            <a:r>
              <a:rPr kumimoji="1" lang="ja-JP" altLang="en-US" sz="3200" b="1" dirty="0">
                <a:latin typeface="Meiryo UI" panose="020B0604030504040204" pitchFamily="50" charset="-128"/>
                <a:ea typeface="Meiryo UI" panose="020B0604030504040204" pitchFamily="50" charset="-128"/>
              </a:rPr>
              <a:t>揚力の発生原理</a:t>
            </a:r>
            <a:endParaRPr kumimoji="1" lang="en-US" altLang="ja-JP" sz="3200" b="1"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7EAAEDE-D9D4-7ADD-7682-A4C0F55C6D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9664" y="784094"/>
            <a:ext cx="9952672" cy="3926640"/>
          </a:xfrm>
          <a:prstGeom prst="rect">
            <a:avLst/>
          </a:prstGeom>
        </p:spPr>
      </p:pic>
      <p:sp>
        <p:nvSpPr>
          <p:cNvPr id="6" name="テキスト ボックス 5">
            <a:extLst>
              <a:ext uri="{FF2B5EF4-FFF2-40B4-BE49-F238E27FC236}">
                <a16:creationId xmlns:a16="http://schemas.microsoft.com/office/drawing/2014/main" id="{9E1F207B-86AF-6573-907F-EFC6CC38C555}"/>
              </a:ext>
            </a:extLst>
          </p:cNvPr>
          <p:cNvSpPr txBox="1"/>
          <p:nvPr/>
        </p:nvSpPr>
        <p:spPr>
          <a:xfrm>
            <a:off x="1119665" y="4710734"/>
            <a:ext cx="9952671" cy="1384995"/>
          </a:xfrm>
          <a:prstGeom prst="rect">
            <a:avLst/>
          </a:prstGeom>
          <a:noFill/>
        </p:spPr>
        <p:txBody>
          <a:bodyPr wrap="square" rtlCol="0">
            <a:spAutoFit/>
          </a:bodyPr>
          <a:lstStyle/>
          <a:p>
            <a:pPr algn="ctr"/>
            <a:r>
              <a:rPr lang="ja-JP" altLang="en-US" sz="2800" b="1" i="0" dirty="0">
                <a:solidFill>
                  <a:srgbClr val="3E3E3E"/>
                </a:solidFill>
                <a:effectLst/>
                <a:latin typeface="Meiryo UI" panose="020B0604030504040204" pitchFamily="50" charset="-128"/>
                <a:ea typeface="Meiryo UI" panose="020B0604030504040204" pitchFamily="50" charset="-128"/>
              </a:rPr>
              <a:t>空気には形状に沿って流れる性質</a:t>
            </a:r>
            <a:r>
              <a:rPr lang="ja-JP" altLang="en-US" sz="2800" b="0" i="0" dirty="0">
                <a:solidFill>
                  <a:srgbClr val="3E3E3E"/>
                </a:solidFill>
                <a:effectLst/>
                <a:latin typeface="Meiryo UI" panose="020B0604030504040204" pitchFamily="50" charset="-128"/>
                <a:ea typeface="Meiryo UI" panose="020B0604030504040204" pitchFamily="50" charset="-128"/>
              </a:rPr>
              <a:t>があるので、</a:t>
            </a:r>
            <a:endParaRPr lang="en-US" altLang="ja-JP" sz="2800" b="0" i="0" dirty="0">
              <a:solidFill>
                <a:srgbClr val="3E3E3E"/>
              </a:solidFill>
              <a:effectLst/>
              <a:latin typeface="Meiryo UI" panose="020B0604030504040204" pitchFamily="50" charset="-128"/>
              <a:ea typeface="Meiryo UI" panose="020B0604030504040204" pitchFamily="50" charset="-128"/>
            </a:endParaRPr>
          </a:p>
          <a:p>
            <a:pPr algn="ctr"/>
            <a:r>
              <a:rPr lang="ja-JP" altLang="en-US" sz="2800" b="0" i="0" dirty="0">
                <a:solidFill>
                  <a:srgbClr val="3E3E3E"/>
                </a:solidFill>
                <a:effectLst/>
                <a:latin typeface="Meiryo UI" panose="020B0604030504040204" pitchFamily="50" charset="-128"/>
                <a:ea typeface="Meiryo UI" panose="020B0604030504040204" pitchFamily="50" charset="-128"/>
              </a:rPr>
              <a:t>翼の後縁（後ろの先端）が下を向いていると</a:t>
            </a:r>
            <a:endParaRPr lang="en-US" altLang="ja-JP" sz="2800" b="0" i="0" dirty="0">
              <a:solidFill>
                <a:srgbClr val="3E3E3E"/>
              </a:solidFill>
              <a:effectLst/>
              <a:latin typeface="Meiryo UI" panose="020B0604030504040204" pitchFamily="50" charset="-128"/>
              <a:ea typeface="Meiryo UI" panose="020B0604030504040204" pitchFamily="50" charset="-128"/>
            </a:endParaRPr>
          </a:p>
          <a:p>
            <a:pPr algn="ctr"/>
            <a:r>
              <a:rPr lang="ja-JP" altLang="en-US" sz="2800" b="1" i="0" dirty="0">
                <a:solidFill>
                  <a:srgbClr val="3E3E3E"/>
                </a:solidFill>
                <a:effectLst/>
                <a:latin typeface="Meiryo UI" panose="020B0604030504040204" pitchFamily="50" charset="-128"/>
                <a:ea typeface="Meiryo UI" panose="020B0604030504040204" pitchFamily="50" charset="-128"/>
              </a:rPr>
              <a:t>空気の流れが下向きに曲げられる</a:t>
            </a:r>
            <a:r>
              <a:rPr lang="ja-JP" altLang="en-US" sz="2800" b="0" i="0" dirty="0">
                <a:solidFill>
                  <a:srgbClr val="3E3E3E"/>
                </a:solidFill>
                <a:effectLst/>
                <a:latin typeface="Meiryo UI" panose="020B0604030504040204" pitchFamily="50" charset="-128"/>
                <a:ea typeface="Meiryo UI" panose="020B0604030504040204" pitchFamily="50" charset="-128"/>
              </a:rPr>
              <a:t>。</a:t>
            </a:r>
            <a:endParaRPr kumimoji="1" lang="ja-JP" altLang="en-US" sz="2800"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8A573087-E8A8-EA5D-D1D4-166053C69723}"/>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68437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80C7CEC-A386-B89A-BDC4-0108BD31086A}"/>
              </a:ext>
            </a:extLst>
          </p:cNvPr>
          <p:cNvSpPr txBox="1"/>
          <p:nvPr/>
        </p:nvSpPr>
        <p:spPr>
          <a:xfrm>
            <a:off x="3488022" y="199319"/>
            <a:ext cx="5215954" cy="584775"/>
          </a:xfrm>
          <a:prstGeom prst="rect">
            <a:avLst/>
          </a:prstGeom>
          <a:noFill/>
        </p:spPr>
        <p:txBody>
          <a:bodyPr wrap="square" rtlCol="0">
            <a:spAutoFit/>
          </a:bodyPr>
          <a:lstStyle/>
          <a:p>
            <a:pPr algn="ctr"/>
            <a:r>
              <a:rPr kumimoji="1" lang="ja-JP" altLang="en-US" sz="3200" b="1" dirty="0">
                <a:latin typeface="Meiryo UI" panose="020B0604030504040204" pitchFamily="50" charset="-128"/>
                <a:ea typeface="Meiryo UI" panose="020B0604030504040204" pitchFamily="50" charset="-128"/>
              </a:rPr>
              <a:t>揚力の発生原理</a:t>
            </a:r>
            <a:endParaRPr kumimoji="1" lang="en-US" altLang="ja-JP" sz="3200" b="1"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7EAAEDE-D9D4-7ADD-7682-A4C0F55C6D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581540" y="784094"/>
            <a:ext cx="9028920" cy="3926640"/>
          </a:xfrm>
          <a:prstGeom prst="rect">
            <a:avLst/>
          </a:prstGeom>
        </p:spPr>
      </p:pic>
      <p:sp>
        <p:nvSpPr>
          <p:cNvPr id="6" name="テキスト ボックス 5">
            <a:extLst>
              <a:ext uri="{FF2B5EF4-FFF2-40B4-BE49-F238E27FC236}">
                <a16:creationId xmlns:a16="http://schemas.microsoft.com/office/drawing/2014/main" id="{9E1F207B-86AF-6573-907F-EFC6CC38C555}"/>
              </a:ext>
            </a:extLst>
          </p:cNvPr>
          <p:cNvSpPr txBox="1"/>
          <p:nvPr/>
        </p:nvSpPr>
        <p:spPr>
          <a:xfrm>
            <a:off x="1119665" y="4710734"/>
            <a:ext cx="9952671" cy="1815882"/>
          </a:xfrm>
          <a:prstGeom prst="rect">
            <a:avLst/>
          </a:prstGeom>
          <a:noFill/>
        </p:spPr>
        <p:txBody>
          <a:bodyPr wrap="square" rtlCol="0">
            <a:spAutoFit/>
          </a:bodyPr>
          <a:lstStyle/>
          <a:p>
            <a:pPr algn="ctr"/>
            <a:r>
              <a:rPr lang="ja-JP" altLang="en-US" sz="2800" b="0" i="0" dirty="0">
                <a:solidFill>
                  <a:srgbClr val="3E3E3E"/>
                </a:solidFill>
                <a:effectLst/>
                <a:latin typeface="Meiryo UI" panose="020B0604030504040204" pitchFamily="50" charset="-128"/>
                <a:ea typeface="Meiryo UI" panose="020B0604030504040204" pitchFamily="50" charset="-128"/>
              </a:rPr>
              <a:t>空気を下に押し下げているので、作用・反作用の法則で</a:t>
            </a:r>
            <a:endParaRPr lang="en-US" altLang="ja-JP" sz="2800" b="0" i="0" dirty="0">
              <a:solidFill>
                <a:srgbClr val="3E3E3E"/>
              </a:solidFill>
              <a:effectLst/>
              <a:latin typeface="Meiryo UI" panose="020B0604030504040204" pitchFamily="50" charset="-128"/>
              <a:ea typeface="Meiryo UI" panose="020B0604030504040204" pitchFamily="50" charset="-128"/>
            </a:endParaRPr>
          </a:p>
          <a:p>
            <a:pPr algn="ctr"/>
            <a:r>
              <a:rPr lang="ja-JP" altLang="en-US" sz="2800" b="1" i="0" dirty="0">
                <a:solidFill>
                  <a:srgbClr val="3E3E3E"/>
                </a:solidFill>
                <a:effectLst/>
                <a:latin typeface="Meiryo UI" panose="020B0604030504040204" pitchFamily="50" charset="-128"/>
                <a:ea typeface="Meiryo UI" panose="020B0604030504040204" pitchFamily="50" charset="-128"/>
              </a:rPr>
              <a:t>押し下げた空気の反作用で揚力が発生する</a:t>
            </a:r>
            <a:r>
              <a:rPr lang="ja-JP" altLang="en-US" sz="2800" b="0" i="0" dirty="0">
                <a:solidFill>
                  <a:srgbClr val="3E3E3E"/>
                </a:solidFill>
                <a:effectLst/>
                <a:latin typeface="Meiryo UI" panose="020B0604030504040204" pitchFamily="50" charset="-128"/>
                <a:ea typeface="Meiryo UI" panose="020B0604030504040204" pitchFamily="50" charset="-128"/>
              </a:rPr>
              <a:t>。</a:t>
            </a:r>
            <a:endParaRPr lang="en-US" altLang="ja-JP" sz="2800" b="0" i="0" dirty="0">
              <a:solidFill>
                <a:srgbClr val="3E3E3E"/>
              </a:solidFill>
              <a:effectLst/>
              <a:latin typeface="Meiryo UI" panose="020B0604030504040204" pitchFamily="50" charset="-128"/>
              <a:ea typeface="Meiryo UI" panose="020B0604030504040204" pitchFamily="50" charset="-128"/>
            </a:endParaRPr>
          </a:p>
          <a:p>
            <a:pPr algn="ctr"/>
            <a:endParaRPr kumimoji="1" lang="en-US" altLang="ja-JP" sz="2800" dirty="0">
              <a:solidFill>
                <a:srgbClr val="3E3E3E"/>
              </a:solidFill>
              <a:latin typeface="Meiryo UI" panose="020B0604030504040204" pitchFamily="50" charset="-128"/>
              <a:ea typeface="Meiryo UI" panose="020B0604030504040204" pitchFamily="50" charset="-128"/>
            </a:endParaRPr>
          </a:p>
          <a:p>
            <a:pPr algn="ctr"/>
            <a:r>
              <a:rPr lang="ja-JP" altLang="en-US" sz="2800" b="0" i="0" dirty="0">
                <a:solidFill>
                  <a:srgbClr val="0070C0"/>
                </a:solidFill>
                <a:effectLst/>
                <a:latin typeface="Meiryo UI" panose="020B0604030504040204" pitchFamily="50" charset="-128"/>
                <a:ea typeface="Meiryo UI" panose="020B0604030504040204" pitchFamily="50" charset="-128"/>
              </a:rPr>
              <a:t>翼はどのようにして反作用を受け取っているの？</a:t>
            </a:r>
            <a:endParaRPr kumimoji="1" lang="ja-JP" altLang="en-US" sz="2800" dirty="0">
              <a:solidFill>
                <a:srgbClr val="0070C0"/>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4E0E3C40-E6B4-555A-0C96-6782C1AF5F3C}"/>
              </a:ext>
            </a:extLst>
          </p:cNvPr>
          <p:cNvSpPr/>
          <p:nvPr/>
        </p:nvSpPr>
        <p:spPr>
          <a:xfrm>
            <a:off x="8462075" y="0"/>
            <a:ext cx="3729925" cy="17048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2702365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スライス">
  <a:themeElements>
    <a:clrScheme name="ユーザー定義 1">
      <a:dk1>
        <a:sysClr val="windowText" lastClr="000000"/>
      </a:dk1>
      <a:lt1>
        <a:sysClr val="window" lastClr="FFFFFF"/>
      </a:lt1>
      <a:dk2>
        <a:srgbClr val="00B050"/>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スライス">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スライス">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docProps/app.xml><?xml version="1.0" encoding="utf-8"?>
<Properties xmlns="http://schemas.openxmlformats.org/officeDocument/2006/extended-properties" xmlns:vt="http://schemas.openxmlformats.org/officeDocument/2006/docPropsVTypes">
  <TotalTime>1277</TotalTime>
  <Words>951</Words>
  <Application>Microsoft Office PowerPoint</Application>
  <PresentationFormat>ワイド画面</PresentationFormat>
  <Paragraphs>122</Paragraphs>
  <Slides>30</Slides>
  <Notes>0</Notes>
  <HiddenSlides>0</HiddenSlides>
  <MMClips>3</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30</vt:i4>
      </vt:variant>
    </vt:vector>
  </HeadingPairs>
  <TitlesOfParts>
    <vt:vector size="41" baseType="lpstr">
      <vt:lpstr>inherit</vt:lpstr>
      <vt:lpstr>Meiryo UI</vt:lpstr>
      <vt:lpstr>游ゴシック</vt:lpstr>
      <vt:lpstr>游ゴシック Light</vt:lpstr>
      <vt:lpstr>Arial</vt:lpstr>
      <vt:lpstr>Cambria Math</vt:lpstr>
      <vt:lpstr>Century Gothic</vt:lpstr>
      <vt:lpstr>Helvetica</vt:lpstr>
      <vt:lpstr>Wingdings 3</vt:lpstr>
      <vt:lpstr>Office テーマ</vt:lpstr>
      <vt:lpstr>スライス</vt:lpstr>
      <vt:lpstr>航空部学科</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航空部学科</dc:title>
  <dc:creator>張 海明</dc:creator>
  <cp:lastModifiedBy>CHO Kaimei</cp:lastModifiedBy>
  <cp:revision>8</cp:revision>
  <dcterms:created xsi:type="dcterms:W3CDTF">2022-06-16T05:44:07Z</dcterms:created>
  <dcterms:modified xsi:type="dcterms:W3CDTF">2022-06-23T09:57:41Z</dcterms:modified>
</cp:coreProperties>
</file>